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67" r:id="rId2"/>
    <p:sldId id="269" r:id="rId3"/>
    <p:sldId id="285" r:id="rId4"/>
    <p:sldId id="286" r:id="rId5"/>
    <p:sldId id="287" r:id="rId6"/>
    <p:sldId id="265" r:id="rId7"/>
    <p:sldId id="272" r:id="rId8"/>
    <p:sldId id="273" r:id="rId9"/>
    <p:sldId id="274" r:id="rId10"/>
    <p:sldId id="288" r:id="rId11"/>
    <p:sldId id="282" r:id="rId12"/>
  </p:sldIdLst>
  <p:sldSz cx="138176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96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man, Elizabeth" initials="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4A131"/>
    <a:srgbClr val="8EC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9" autoAdjust="0"/>
    <p:restoredTop sz="58564" autoAdjust="0"/>
  </p:normalViewPr>
  <p:slideViewPr>
    <p:cSldViewPr>
      <p:cViewPr varScale="1">
        <p:scale>
          <a:sx n="47" d="100"/>
          <a:sy n="47" d="100"/>
        </p:scale>
        <p:origin x="1512" y="48"/>
      </p:cViewPr>
      <p:guideLst>
        <p:guide orient="horz" pos="2880"/>
        <p:guide pos="2967"/>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hyperlink" Target="mailto:Tiffany.skogstrom@mass.gov" TargetMode="External"/><Relationship Id="rId7" Type="http://schemas.openxmlformats.org/officeDocument/2006/relationships/hyperlink" Target="mailto:veronica.odonnell@state.ma.us" TargetMode="External"/><Relationship Id="rId2" Type="http://schemas.openxmlformats.org/officeDocument/2006/relationships/hyperlink" Target="https://www.turi.org/About/Staff_List" TargetMode="External"/><Relationship Id="rId1" Type="http://schemas.openxmlformats.org/officeDocument/2006/relationships/hyperlink" Target="mailto:harriman@turi.org" TargetMode="External"/><Relationship Id="rId6" Type="http://schemas.openxmlformats.org/officeDocument/2006/relationships/hyperlink" Target="mailto:walter.hope@mass.gov" TargetMode="External"/><Relationship Id="rId5" Type="http://schemas.openxmlformats.org/officeDocument/2006/relationships/hyperlink" Target="mailto:lynn.cain@mass.gov" TargetMode="External"/><Relationship Id="rId4" Type="http://schemas.openxmlformats.org/officeDocument/2006/relationships/hyperlink" Target="https://www.mass.gov/service-details/otas-team"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hyperlink" Target="mailto:Tiffany.skogstrom@mass.gov" TargetMode="External"/><Relationship Id="rId7" Type="http://schemas.openxmlformats.org/officeDocument/2006/relationships/hyperlink" Target="mailto:veronica.odonnell@state.ma.us" TargetMode="External"/><Relationship Id="rId2" Type="http://schemas.openxmlformats.org/officeDocument/2006/relationships/hyperlink" Target="https://www.turi.org/About/Staff_List" TargetMode="External"/><Relationship Id="rId1" Type="http://schemas.openxmlformats.org/officeDocument/2006/relationships/hyperlink" Target="mailto:harriman@turi.org" TargetMode="External"/><Relationship Id="rId6" Type="http://schemas.openxmlformats.org/officeDocument/2006/relationships/hyperlink" Target="mailto:walter.hope@mass.gov" TargetMode="External"/><Relationship Id="rId5" Type="http://schemas.openxmlformats.org/officeDocument/2006/relationships/hyperlink" Target="mailto:lynn.cain@mass.gov" TargetMode="External"/><Relationship Id="rId4" Type="http://schemas.openxmlformats.org/officeDocument/2006/relationships/hyperlink" Target="https://www.mass.gov/service-details/otas-tea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35F33-42E6-48EA-A7BE-6472EF27EAA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69F3264-D649-48B1-B99F-45B83634F8AA}">
      <dgm:prSet/>
      <dgm:spPr/>
      <dgm:t>
        <a:bodyPr/>
        <a:lstStyle/>
        <a:p>
          <a:r>
            <a:rPr lang="en-US" i="1"/>
            <a:t>The Administrative Council has designated an ad hoc committee to</a:t>
          </a:r>
          <a:r>
            <a:rPr lang="en-US" b="1" i="1"/>
            <a:t> </a:t>
          </a:r>
          <a:r>
            <a:rPr lang="en-US" i="1"/>
            <a:t>review experiences since the 2006 TURA Amendments</a:t>
          </a:r>
          <a:endParaRPr lang="en-US"/>
        </a:p>
      </dgm:t>
    </dgm:pt>
    <dgm:pt modelId="{B0556B0A-A9CB-40EB-AA2B-AF8235D4E756}" type="parTrans" cxnId="{9AC1740D-3119-4132-8942-B231C5E04174}">
      <dgm:prSet/>
      <dgm:spPr/>
      <dgm:t>
        <a:bodyPr/>
        <a:lstStyle/>
        <a:p>
          <a:endParaRPr lang="en-US"/>
        </a:p>
      </dgm:t>
    </dgm:pt>
    <dgm:pt modelId="{18ECAADE-0E31-453C-9FFC-21E8026E8090}" type="sibTrans" cxnId="{9AC1740D-3119-4132-8942-B231C5E04174}">
      <dgm:prSet/>
      <dgm:spPr/>
      <dgm:t>
        <a:bodyPr/>
        <a:lstStyle/>
        <a:p>
          <a:endParaRPr lang="en-US"/>
        </a:p>
      </dgm:t>
    </dgm:pt>
    <dgm:pt modelId="{3481134B-94B8-4689-A263-9AFD9E86B100}">
      <dgm:prSet/>
      <dgm:spPr/>
      <dgm:t>
        <a:bodyPr/>
        <a:lstStyle/>
        <a:p>
          <a:r>
            <a:rPr lang="en-US" i="1"/>
            <a:t>Looking forward to the next decade and the critical priorities of Massachusetts with respect to toxic chemicals and safer materials. </a:t>
          </a:r>
          <a:endParaRPr lang="en-US"/>
        </a:p>
      </dgm:t>
    </dgm:pt>
    <dgm:pt modelId="{C2934215-4525-448F-93F2-59C10844BB28}" type="parTrans" cxnId="{9FCC91E7-AD88-491A-8971-5B610C3C048A}">
      <dgm:prSet/>
      <dgm:spPr/>
      <dgm:t>
        <a:bodyPr/>
        <a:lstStyle/>
        <a:p>
          <a:endParaRPr lang="en-US"/>
        </a:p>
      </dgm:t>
    </dgm:pt>
    <dgm:pt modelId="{462298EB-1B91-4D06-A19C-7330640472F5}" type="sibTrans" cxnId="{9FCC91E7-AD88-491A-8971-5B610C3C048A}">
      <dgm:prSet/>
      <dgm:spPr/>
      <dgm:t>
        <a:bodyPr/>
        <a:lstStyle/>
        <a:p>
          <a:endParaRPr lang="en-US"/>
        </a:p>
      </dgm:t>
    </dgm:pt>
    <dgm:pt modelId="{5822835A-197D-4062-B7F9-76B954D35511}" type="pres">
      <dgm:prSet presAssocID="{22935F33-42E6-48EA-A7BE-6472EF27EAA0}" presName="linearFlow" presStyleCnt="0">
        <dgm:presLayoutVars>
          <dgm:dir/>
          <dgm:resizeHandles val="exact"/>
        </dgm:presLayoutVars>
      </dgm:prSet>
      <dgm:spPr/>
      <dgm:t>
        <a:bodyPr/>
        <a:lstStyle/>
        <a:p>
          <a:endParaRPr lang="en-US"/>
        </a:p>
      </dgm:t>
    </dgm:pt>
    <dgm:pt modelId="{6E539BB7-C2EC-46EC-A560-692B664884C1}" type="pres">
      <dgm:prSet presAssocID="{B69F3264-D649-48B1-B99F-45B83634F8AA}" presName="composite" presStyleCnt="0"/>
      <dgm:spPr/>
    </dgm:pt>
    <dgm:pt modelId="{2BDDB9F4-2704-4384-8AC0-0F4BAF53EF2B}" type="pres">
      <dgm:prSet presAssocID="{B69F3264-D649-48B1-B99F-45B83634F8AA}"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Customer review"/>
        </a:ext>
      </dgm:extLst>
    </dgm:pt>
    <dgm:pt modelId="{5E13E3D7-5903-49B8-8BDB-2C0CDD771023}" type="pres">
      <dgm:prSet presAssocID="{B69F3264-D649-48B1-B99F-45B83634F8AA}" presName="txShp" presStyleLbl="node1" presStyleIdx="0" presStyleCnt="2">
        <dgm:presLayoutVars>
          <dgm:bulletEnabled val="1"/>
        </dgm:presLayoutVars>
      </dgm:prSet>
      <dgm:spPr/>
      <dgm:t>
        <a:bodyPr/>
        <a:lstStyle/>
        <a:p>
          <a:endParaRPr lang="en-US"/>
        </a:p>
      </dgm:t>
    </dgm:pt>
    <dgm:pt modelId="{D8C5D2FE-6F0E-481E-BC47-52D82D192AD9}" type="pres">
      <dgm:prSet presAssocID="{18ECAADE-0E31-453C-9FFC-21E8026E8090}" presName="spacing" presStyleCnt="0"/>
      <dgm:spPr/>
    </dgm:pt>
    <dgm:pt modelId="{1BC4BB5E-D559-4FF6-89E0-59A791A8EF7E}" type="pres">
      <dgm:prSet presAssocID="{3481134B-94B8-4689-A263-9AFD9E86B100}" presName="composite" presStyleCnt="0"/>
      <dgm:spPr/>
    </dgm:pt>
    <dgm:pt modelId="{C52CECCE-3430-42EA-9B4C-4AC6E1B502B1}" type="pres">
      <dgm:prSet presAssocID="{3481134B-94B8-4689-A263-9AFD9E86B100}" presName="imgShp" presStyleLbl="fgImgPlace1" presStyleIdx="1" presStyleCnt="2"/>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Priorities"/>
        </a:ext>
      </dgm:extLst>
    </dgm:pt>
    <dgm:pt modelId="{355DC3DE-79E5-4E7E-8C15-57D0C409EE96}" type="pres">
      <dgm:prSet presAssocID="{3481134B-94B8-4689-A263-9AFD9E86B100}" presName="txShp" presStyleLbl="node1" presStyleIdx="1" presStyleCnt="2">
        <dgm:presLayoutVars>
          <dgm:bulletEnabled val="1"/>
        </dgm:presLayoutVars>
      </dgm:prSet>
      <dgm:spPr/>
      <dgm:t>
        <a:bodyPr/>
        <a:lstStyle/>
        <a:p>
          <a:endParaRPr lang="en-US"/>
        </a:p>
      </dgm:t>
    </dgm:pt>
  </dgm:ptLst>
  <dgm:cxnLst>
    <dgm:cxn modelId="{841086D3-106D-4D33-A12B-94CFBF844F76}" type="presOf" srcId="{22935F33-42E6-48EA-A7BE-6472EF27EAA0}" destId="{5822835A-197D-4062-B7F9-76B954D35511}" srcOrd="0" destOrd="0" presId="urn:microsoft.com/office/officeart/2005/8/layout/vList3"/>
    <dgm:cxn modelId="{9AC1740D-3119-4132-8942-B231C5E04174}" srcId="{22935F33-42E6-48EA-A7BE-6472EF27EAA0}" destId="{B69F3264-D649-48B1-B99F-45B83634F8AA}" srcOrd="0" destOrd="0" parTransId="{B0556B0A-A9CB-40EB-AA2B-AF8235D4E756}" sibTransId="{18ECAADE-0E31-453C-9FFC-21E8026E8090}"/>
    <dgm:cxn modelId="{4FC940DD-04C4-428C-85F2-77431EE15530}" type="presOf" srcId="{3481134B-94B8-4689-A263-9AFD9E86B100}" destId="{355DC3DE-79E5-4E7E-8C15-57D0C409EE96}" srcOrd="0" destOrd="0" presId="urn:microsoft.com/office/officeart/2005/8/layout/vList3"/>
    <dgm:cxn modelId="{9FCC91E7-AD88-491A-8971-5B610C3C048A}" srcId="{22935F33-42E6-48EA-A7BE-6472EF27EAA0}" destId="{3481134B-94B8-4689-A263-9AFD9E86B100}" srcOrd="1" destOrd="0" parTransId="{C2934215-4525-448F-93F2-59C10844BB28}" sibTransId="{462298EB-1B91-4D06-A19C-7330640472F5}"/>
    <dgm:cxn modelId="{8D30E89A-5AB0-48AD-8B81-B3239B8A6D65}" type="presOf" srcId="{B69F3264-D649-48B1-B99F-45B83634F8AA}" destId="{5E13E3D7-5903-49B8-8BDB-2C0CDD771023}" srcOrd="0" destOrd="0" presId="urn:microsoft.com/office/officeart/2005/8/layout/vList3"/>
    <dgm:cxn modelId="{F53178CF-A30E-490B-9EA1-B1F8939C82FC}" type="presParOf" srcId="{5822835A-197D-4062-B7F9-76B954D35511}" destId="{6E539BB7-C2EC-46EC-A560-692B664884C1}" srcOrd="0" destOrd="0" presId="urn:microsoft.com/office/officeart/2005/8/layout/vList3"/>
    <dgm:cxn modelId="{6A7641BA-E04C-49C6-B3EF-3568804F5D3C}" type="presParOf" srcId="{6E539BB7-C2EC-46EC-A560-692B664884C1}" destId="{2BDDB9F4-2704-4384-8AC0-0F4BAF53EF2B}" srcOrd="0" destOrd="0" presId="urn:microsoft.com/office/officeart/2005/8/layout/vList3"/>
    <dgm:cxn modelId="{7A977710-44DB-41A6-A5F3-ADF33C920D99}" type="presParOf" srcId="{6E539BB7-C2EC-46EC-A560-692B664884C1}" destId="{5E13E3D7-5903-49B8-8BDB-2C0CDD771023}" srcOrd="1" destOrd="0" presId="urn:microsoft.com/office/officeart/2005/8/layout/vList3"/>
    <dgm:cxn modelId="{534E8735-F4E6-40FE-9B9D-21F544532135}" type="presParOf" srcId="{5822835A-197D-4062-B7F9-76B954D35511}" destId="{D8C5D2FE-6F0E-481E-BC47-52D82D192AD9}" srcOrd="1" destOrd="0" presId="urn:microsoft.com/office/officeart/2005/8/layout/vList3"/>
    <dgm:cxn modelId="{DACD2B02-F954-4834-8DB0-3D38B2529159}" type="presParOf" srcId="{5822835A-197D-4062-B7F9-76B954D35511}" destId="{1BC4BB5E-D559-4FF6-89E0-59A791A8EF7E}" srcOrd="2" destOrd="0" presId="urn:microsoft.com/office/officeart/2005/8/layout/vList3"/>
    <dgm:cxn modelId="{A9F4D6FB-440E-48FA-8077-826C3F242045}" type="presParOf" srcId="{1BC4BB5E-D559-4FF6-89E0-59A791A8EF7E}" destId="{C52CECCE-3430-42EA-9B4C-4AC6E1B502B1}" srcOrd="0" destOrd="0" presId="urn:microsoft.com/office/officeart/2005/8/layout/vList3"/>
    <dgm:cxn modelId="{98D13F4B-009C-476F-A028-1C7410D0DC31}" type="presParOf" srcId="{1BC4BB5E-D559-4FF6-89E0-59A791A8EF7E}" destId="{355DC3DE-79E5-4E7E-8C15-57D0C409EE9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C7F7BB-48FB-451A-96FA-0B0AC6FFB1D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0EC9FBF-C98B-4C22-9C49-A2B08854D168}">
      <dgm:prSet/>
      <dgm:spPr/>
      <dgm:t>
        <a:bodyPr/>
        <a:lstStyle/>
        <a:p>
          <a:r>
            <a:rPr lang="en-US"/>
            <a:t>Steel Art Company,  Norwood</a:t>
          </a:r>
        </a:p>
      </dgm:t>
    </dgm:pt>
    <dgm:pt modelId="{6BEEBE6B-2C96-4FFD-8D2F-F912D5B10A43}" type="parTrans" cxnId="{C77729E6-ACCB-4D1D-9326-DA858951E83D}">
      <dgm:prSet/>
      <dgm:spPr/>
      <dgm:t>
        <a:bodyPr/>
        <a:lstStyle/>
        <a:p>
          <a:endParaRPr lang="en-US"/>
        </a:p>
      </dgm:t>
    </dgm:pt>
    <dgm:pt modelId="{C54FF2DE-077B-4A0E-A5FB-39CA4F7CA9E6}" type="sibTrans" cxnId="{C77729E6-ACCB-4D1D-9326-DA858951E83D}">
      <dgm:prSet/>
      <dgm:spPr/>
      <dgm:t>
        <a:bodyPr/>
        <a:lstStyle/>
        <a:p>
          <a:endParaRPr lang="en-US"/>
        </a:p>
      </dgm:t>
    </dgm:pt>
    <dgm:pt modelId="{C4AE1A84-6487-41CC-AFEA-89D9CD30F5F6}">
      <dgm:prSet/>
      <dgm:spPr/>
      <dgm:t>
        <a:bodyPr/>
        <a:lstStyle/>
        <a:p>
          <a:r>
            <a:rPr lang="en-US"/>
            <a:t>Safer substitute for n propyl bromide</a:t>
          </a:r>
        </a:p>
      </dgm:t>
    </dgm:pt>
    <dgm:pt modelId="{AD5AFF55-AD23-49B6-B0B2-AA8457D6FBD8}" type="parTrans" cxnId="{110DF29C-8A1C-432E-BCA9-AF307B4B1E21}">
      <dgm:prSet/>
      <dgm:spPr/>
      <dgm:t>
        <a:bodyPr/>
        <a:lstStyle/>
        <a:p>
          <a:endParaRPr lang="en-US"/>
        </a:p>
      </dgm:t>
    </dgm:pt>
    <dgm:pt modelId="{349C6528-3816-48D7-9239-00464A4C367A}" type="sibTrans" cxnId="{110DF29C-8A1C-432E-BCA9-AF307B4B1E21}">
      <dgm:prSet/>
      <dgm:spPr/>
      <dgm:t>
        <a:bodyPr/>
        <a:lstStyle/>
        <a:p>
          <a:endParaRPr lang="en-US"/>
        </a:p>
      </dgm:t>
    </dgm:pt>
    <dgm:pt modelId="{1B2547E1-A474-40F2-9A51-9D0715B3D426}">
      <dgm:prSet/>
      <dgm:spPr/>
      <dgm:t>
        <a:bodyPr/>
        <a:lstStyle/>
        <a:p>
          <a:r>
            <a:rPr lang="en-US"/>
            <a:t>Grove Hall Cleaners, Dorchester</a:t>
          </a:r>
        </a:p>
      </dgm:t>
    </dgm:pt>
    <dgm:pt modelId="{CA99B1D9-C230-4D02-BD4C-0E402275229A}" type="parTrans" cxnId="{71EF4562-3F24-4731-B02C-809EE701EB8B}">
      <dgm:prSet/>
      <dgm:spPr/>
      <dgm:t>
        <a:bodyPr/>
        <a:lstStyle/>
        <a:p>
          <a:endParaRPr lang="en-US"/>
        </a:p>
      </dgm:t>
    </dgm:pt>
    <dgm:pt modelId="{7E8C9EC7-49B5-46F6-8919-CC9E54B1C61A}" type="sibTrans" cxnId="{71EF4562-3F24-4731-B02C-809EE701EB8B}">
      <dgm:prSet/>
      <dgm:spPr/>
      <dgm:t>
        <a:bodyPr/>
        <a:lstStyle/>
        <a:p>
          <a:endParaRPr lang="en-US"/>
        </a:p>
      </dgm:t>
    </dgm:pt>
    <dgm:pt modelId="{48FA47F9-2C36-4924-8E69-CD1FB57BF4E0}">
      <dgm:prSet/>
      <dgm:spPr/>
      <dgm:t>
        <a:bodyPr/>
        <a:lstStyle/>
        <a:p>
          <a:r>
            <a:rPr lang="en-US"/>
            <a:t>Professional wet cleaning</a:t>
          </a:r>
        </a:p>
      </dgm:t>
    </dgm:pt>
    <dgm:pt modelId="{D6438B37-B5B1-42D4-8433-28DF84A93FDC}" type="parTrans" cxnId="{8104011A-2F33-40B3-A9F5-2204AD63B8D5}">
      <dgm:prSet/>
      <dgm:spPr/>
      <dgm:t>
        <a:bodyPr/>
        <a:lstStyle/>
        <a:p>
          <a:endParaRPr lang="en-US"/>
        </a:p>
      </dgm:t>
    </dgm:pt>
    <dgm:pt modelId="{CAF593C6-9A42-4DE3-9BC4-70790AC9A0DD}" type="sibTrans" cxnId="{8104011A-2F33-40B3-A9F5-2204AD63B8D5}">
      <dgm:prSet/>
      <dgm:spPr/>
      <dgm:t>
        <a:bodyPr/>
        <a:lstStyle/>
        <a:p>
          <a:endParaRPr lang="en-US"/>
        </a:p>
      </dgm:t>
    </dgm:pt>
    <dgm:pt modelId="{FE7323BA-B8F0-4DA7-BBFB-7373056E0380}">
      <dgm:prSet/>
      <dgm:spPr/>
      <dgm:t>
        <a:bodyPr/>
        <a:lstStyle/>
        <a:p>
          <a:r>
            <a:rPr lang="en-US" dirty="0"/>
            <a:t>Asst. Prof. Chen, UMass Lowell Plastics Engineering, partnering with Johnson Matthey</a:t>
          </a:r>
        </a:p>
      </dgm:t>
    </dgm:pt>
    <dgm:pt modelId="{D744BF1D-DE03-4D0A-9194-ABF3141896DB}" type="parTrans" cxnId="{A409C5D6-36DA-4668-AA95-7F90A767C141}">
      <dgm:prSet/>
      <dgm:spPr/>
      <dgm:t>
        <a:bodyPr/>
        <a:lstStyle/>
        <a:p>
          <a:endParaRPr lang="en-US"/>
        </a:p>
      </dgm:t>
    </dgm:pt>
    <dgm:pt modelId="{5CCABE6C-F684-4627-9C8D-DB08796B79A8}" type="sibTrans" cxnId="{A409C5D6-36DA-4668-AA95-7F90A767C141}">
      <dgm:prSet/>
      <dgm:spPr/>
      <dgm:t>
        <a:bodyPr/>
        <a:lstStyle/>
        <a:p>
          <a:endParaRPr lang="en-US"/>
        </a:p>
      </dgm:t>
    </dgm:pt>
    <dgm:pt modelId="{49F5FD93-6E3B-4B61-8234-D45088F6BD61}">
      <dgm:prSet/>
      <dgm:spPr/>
      <dgm:t>
        <a:bodyPr/>
        <a:lstStyle/>
        <a:p>
          <a:r>
            <a:rPr lang="en-US"/>
            <a:t>Safer substitute for methylene chlorine in pharmaceuticals</a:t>
          </a:r>
        </a:p>
      </dgm:t>
    </dgm:pt>
    <dgm:pt modelId="{0E4F9101-14F7-4161-865D-A22B6E344565}" type="parTrans" cxnId="{6C7C6DEA-0FC9-4061-A590-996CEC9302D7}">
      <dgm:prSet/>
      <dgm:spPr/>
      <dgm:t>
        <a:bodyPr/>
        <a:lstStyle/>
        <a:p>
          <a:endParaRPr lang="en-US"/>
        </a:p>
      </dgm:t>
    </dgm:pt>
    <dgm:pt modelId="{E48E1072-701F-4148-8821-73AA1B8EEB75}" type="sibTrans" cxnId="{6C7C6DEA-0FC9-4061-A590-996CEC9302D7}">
      <dgm:prSet/>
      <dgm:spPr/>
      <dgm:t>
        <a:bodyPr/>
        <a:lstStyle/>
        <a:p>
          <a:endParaRPr lang="en-US"/>
        </a:p>
      </dgm:t>
    </dgm:pt>
    <dgm:pt modelId="{0262C077-D48F-4C8A-81AB-21877FA87385}" type="pres">
      <dgm:prSet presAssocID="{AFC7F7BB-48FB-451A-96FA-0B0AC6FFB1DD}" presName="linear" presStyleCnt="0">
        <dgm:presLayoutVars>
          <dgm:animLvl val="lvl"/>
          <dgm:resizeHandles val="exact"/>
        </dgm:presLayoutVars>
      </dgm:prSet>
      <dgm:spPr/>
      <dgm:t>
        <a:bodyPr/>
        <a:lstStyle/>
        <a:p>
          <a:endParaRPr lang="en-US"/>
        </a:p>
      </dgm:t>
    </dgm:pt>
    <dgm:pt modelId="{D364F9A5-8AA5-4A41-B5B4-E3EDDE0249CF}" type="pres">
      <dgm:prSet presAssocID="{E0EC9FBF-C98B-4C22-9C49-A2B08854D168}" presName="parentText" presStyleLbl="node1" presStyleIdx="0" presStyleCnt="3">
        <dgm:presLayoutVars>
          <dgm:chMax val="0"/>
          <dgm:bulletEnabled val="1"/>
        </dgm:presLayoutVars>
      </dgm:prSet>
      <dgm:spPr/>
      <dgm:t>
        <a:bodyPr/>
        <a:lstStyle/>
        <a:p>
          <a:endParaRPr lang="en-US"/>
        </a:p>
      </dgm:t>
    </dgm:pt>
    <dgm:pt modelId="{61652D72-D9B7-428C-87E2-140D93FC3033}" type="pres">
      <dgm:prSet presAssocID="{E0EC9FBF-C98B-4C22-9C49-A2B08854D168}" presName="childText" presStyleLbl="revTx" presStyleIdx="0" presStyleCnt="3">
        <dgm:presLayoutVars>
          <dgm:bulletEnabled val="1"/>
        </dgm:presLayoutVars>
      </dgm:prSet>
      <dgm:spPr/>
      <dgm:t>
        <a:bodyPr/>
        <a:lstStyle/>
        <a:p>
          <a:endParaRPr lang="en-US"/>
        </a:p>
      </dgm:t>
    </dgm:pt>
    <dgm:pt modelId="{6ADDECF2-6B9D-4BE1-856E-20F82C61B0FA}" type="pres">
      <dgm:prSet presAssocID="{1B2547E1-A474-40F2-9A51-9D0715B3D426}" presName="parentText" presStyleLbl="node1" presStyleIdx="1" presStyleCnt="3">
        <dgm:presLayoutVars>
          <dgm:chMax val="0"/>
          <dgm:bulletEnabled val="1"/>
        </dgm:presLayoutVars>
      </dgm:prSet>
      <dgm:spPr/>
      <dgm:t>
        <a:bodyPr/>
        <a:lstStyle/>
        <a:p>
          <a:endParaRPr lang="en-US"/>
        </a:p>
      </dgm:t>
    </dgm:pt>
    <dgm:pt modelId="{56ACA89C-29FF-499A-A193-EF2DD83691A5}" type="pres">
      <dgm:prSet presAssocID="{1B2547E1-A474-40F2-9A51-9D0715B3D426}" presName="childText" presStyleLbl="revTx" presStyleIdx="1" presStyleCnt="3">
        <dgm:presLayoutVars>
          <dgm:bulletEnabled val="1"/>
        </dgm:presLayoutVars>
      </dgm:prSet>
      <dgm:spPr/>
      <dgm:t>
        <a:bodyPr/>
        <a:lstStyle/>
        <a:p>
          <a:endParaRPr lang="en-US"/>
        </a:p>
      </dgm:t>
    </dgm:pt>
    <dgm:pt modelId="{FCE66458-4691-404E-89F4-A283E99437B5}" type="pres">
      <dgm:prSet presAssocID="{FE7323BA-B8F0-4DA7-BBFB-7373056E0380}" presName="parentText" presStyleLbl="node1" presStyleIdx="2" presStyleCnt="3">
        <dgm:presLayoutVars>
          <dgm:chMax val="0"/>
          <dgm:bulletEnabled val="1"/>
        </dgm:presLayoutVars>
      </dgm:prSet>
      <dgm:spPr/>
      <dgm:t>
        <a:bodyPr/>
        <a:lstStyle/>
        <a:p>
          <a:endParaRPr lang="en-US"/>
        </a:p>
      </dgm:t>
    </dgm:pt>
    <dgm:pt modelId="{EB2CE125-A76A-45B6-9B9A-8D6863E6E3AB}" type="pres">
      <dgm:prSet presAssocID="{FE7323BA-B8F0-4DA7-BBFB-7373056E0380}" presName="childText" presStyleLbl="revTx" presStyleIdx="2" presStyleCnt="3">
        <dgm:presLayoutVars>
          <dgm:bulletEnabled val="1"/>
        </dgm:presLayoutVars>
      </dgm:prSet>
      <dgm:spPr/>
      <dgm:t>
        <a:bodyPr/>
        <a:lstStyle/>
        <a:p>
          <a:endParaRPr lang="en-US"/>
        </a:p>
      </dgm:t>
    </dgm:pt>
  </dgm:ptLst>
  <dgm:cxnLst>
    <dgm:cxn modelId="{04FA9084-A9E3-4399-AB55-685ECC85B3DB}" type="presOf" srcId="{E0EC9FBF-C98B-4C22-9C49-A2B08854D168}" destId="{D364F9A5-8AA5-4A41-B5B4-E3EDDE0249CF}" srcOrd="0" destOrd="0" presId="urn:microsoft.com/office/officeart/2005/8/layout/vList2"/>
    <dgm:cxn modelId="{0AD30475-5645-4B06-A485-960984CEDE36}" type="presOf" srcId="{49F5FD93-6E3B-4B61-8234-D45088F6BD61}" destId="{EB2CE125-A76A-45B6-9B9A-8D6863E6E3AB}" srcOrd="0" destOrd="0" presId="urn:microsoft.com/office/officeart/2005/8/layout/vList2"/>
    <dgm:cxn modelId="{8104011A-2F33-40B3-A9F5-2204AD63B8D5}" srcId="{1B2547E1-A474-40F2-9A51-9D0715B3D426}" destId="{48FA47F9-2C36-4924-8E69-CD1FB57BF4E0}" srcOrd="0" destOrd="0" parTransId="{D6438B37-B5B1-42D4-8433-28DF84A93FDC}" sibTransId="{CAF593C6-9A42-4DE3-9BC4-70790AC9A0DD}"/>
    <dgm:cxn modelId="{341E397D-F860-4350-AE11-1E6623E5B674}" type="presOf" srcId="{C4AE1A84-6487-41CC-AFEA-89D9CD30F5F6}" destId="{61652D72-D9B7-428C-87E2-140D93FC3033}" srcOrd="0" destOrd="0" presId="urn:microsoft.com/office/officeart/2005/8/layout/vList2"/>
    <dgm:cxn modelId="{A409C5D6-36DA-4668-AA95-7F90A767C141}" srcId="{AFC7F7BB-48FB-451A-96FA-0B0AC6FFB1DD}" destId="{FE7323BA-B8F0-4DA7-BBFB-7373056E0380}" srcOrd="2" destOrd="0" parTransId="{D744BF1D-DE03-4D0A-9194-ABF3141896DB}" sibTransId="{5CCABE6C-F684-4627-9C8D-DB08796B79A8}"/>
    <dgm:cxn modelId="{B4646A41-C994-4D72-9E3E-A184AC6BF0B7}" type="presOf" srcId="{FE7323BA-B8F0-4DA7-BBFB-7373056E0380}" destId="{FCE66458-4691-404E-89F4-A283E99437B5}" srcOrd="0" destOrd="0" presId="urn:microsoft.com/office/officeart/2005/8/layout/vList2"/>
    <dgm:cxn modelId="{71EF4562-3F24-4731-B02C-809EE701EB8B}" srcId="{AFC7F7BB-48FB-451A-96FA-0B0AC6FFB1DD}" destId="{1B2547E1-A474-40F2-9A51-9D0715B3D426}" srcOrd="1" destOrd="0" parTransId="{CA99B1D9-C230-4D02-BD4C-0E402275229A}" sibTransId="{7E8C9EC7-49B5-46F6-8919-CC9E54B1C61A}"/>
    <dgm:cxn modelId="{F125D886-FC9E-452C-894A-F7449BE82DCC}" type="presOf" srcId="{48FA47F9-2C36-4924-8E69-CD1FB57BF4E0}" destId="{56ACA89C-29FF-499A-A193-EF2DD83691A5}" srcOrd="0" destOrd="0" presId="urn:microsoft.com/office/officeart/2005/8/layout/vList2"/>
    <dgm:cxn modelId="{FF24C2E9-56E9-4F97-AA10-FF34C1407E35}" type="presOf" srcId="{1B2547E1-A474-40F2-9A51-9D0715B3D426}" destId="{6ADDECF2-6B9D-4BE1-856E-20F82C61B0FA}" srcOrd="0" destOrd="0" presId="urn:microsoft.com/office/officeart/2005/8/layout/vList2"/>
    <dgm:cxn modelId="{110DF29C-8A1C-432E-BCA9-AF307B4B1E21}" srcId="{E0EC9FBF-C98B-4C22-9C49-A2B08854D168}" destId="{C4AE1A84-6487-41CC-AFEA-89D9CD30F5F6}" srcOrd="0" destOrd="0" parTransId="{AD5AFF55-AD23-49B6-B0B2-AA8457D6FBD8}" sibTransId="{349C6528-3816-48D7-9239-00464A4C367A}"/>
    <dgm:cxn modelId="{44559F19-44DE-4421-AC35-5A80FB6C068A}" type="presOf" srcId="{AFC7F7BB-48FB-451A-96FA-0B0AC6FFB1DD}" destId="{0262C077-D48F-4C8A-81AB-21877FA87385}" srcOrd="0" destOrd="0" presId="urn:microsoft.com/office/officeart/2005/8/layout/vList2"/>
    <dgm:cxn modelId="{6C7C6DEA-0FC9-4061-A590-996CEC9302D7}" srcId="{FE7323BA-B8F0-4DA7-BBFB-7373056E0380}" destId="{49F5FD93-6E3B-4B61-8234-D45088F6BD61}" srcOrd="0" destOrd="0" parTransId="{0E4F9101-14F7-4161-865D-A22B6E344565}" sibTransId="{E48E1072-701F-4148-8821-73AA1B8EEB75}"/>
    <dgm:cxn modelId="{C77729E6-ACCB-4D1D-9326-DA858951E83D}" srcId="{AFC7F7BB-48FB-451A-96FA-0B0AC6FFB1DD}" destId="{E0EC9FBF-C98B-4C22-9C49-A2B08854D168}" srcOrd="0" destOrd="0" parTransId="{6BEEBE6B-2C96-4FFD-8D2F-F912D5B10A43}" sibTransId="{C54FF2DE-077B-4A0E-A5FB-39CA4F7CA9E6}"/>
    <dgm:cxn modelId="{2FA54D79-172A-46E0-872E-E7FCF5C99C13}" type="presParOf" srcId="{0262C077-D48F-4C8A-81AB-21877FA87385}" destId="{D364F9A5-8AA5-4A41-B5B4-E3EDDE0249CF}" srcOrd="0" destOrd="0" presId="urn:microsoft.com/office/officeart/2005/8/layout/vList2"/>
    <dgm:cxn modelId="{2BCD8630-653E-4F40-B386-EC64160A3C7A}" type="presParOf" srcId="{0262C077-D48F-4C8A-81AB-21877FA87385}" destId="{61652D72-D9B7-428C-87E2-140D93FC3033}" srcOrd="1" destOrd="0" presId="urn:microsoft.com/office/officeart/2005/8/layout/vList2"/>
    <dgm:cxn modelId="{B5BC96EC-9A14-4EDC-B3E5-2AC996335049}" type="presParOf" srcId="{0262C077-D48F-4C8A-81AB-21877FA87385}" destId="{6ADDECF2-6B9D-4BE1-856E-20F82C61B0FA}" srcOrd="2" destOrd="0" presId="urn:microsoft.com/office/officeart/2005/8/layout/vList2"/>
    <dgm:cxn modelId="{470DB91F-AFED-45FA-8111-4FE0A8431115}" type="presParOf" srcId="{0262C077-D48F-4C8A-81AB-21877FA87385}" destId="{56ACA89C-29FF-499A-A193-EF2DD83691A5}" srcOrd="3" destOrd="0" presId="urn:microsoft.com/office/officeart/2005/8/layout/vList2"/>
    <dgm:cxn modelId="{F75B3205-C6E8-484C-97DE-8291C231D264}" type="presParOf" srcId="{0262C077-D48F-4C8A-81AB-21877FA87385}" destId="{FCE66458-4691-404E-89F4-A283E99437B5}" srcOrd="4" destOrd="0" presId="urn:microsoft.com/office/officeart/2005/8/layout/vList2"/>
    <dgm:cxn modelId="{F69AD802-98C2-4F87-8D73-0318936D8765}" type="presParOf" srcId="{0262C077-D48F-4C8A-81AB-21877FA87385}" destId="{EB2CE125-A76A-45B6-9B9A-8D6863E6E3A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ED66A6-DDB6-4371-90B1-A7D9A557FD2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5709C9F-14A4-4221-95C7-A3F48F6E5B48}">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4400" dirty="0"/>
            <a:t>TURI questions:</a:t>
          </a:r>
        </a:p>
      </dgm:t>
    </dgm:pt>
    <dgm:pt modelId="{AAF256CD-325C-4983-8729-B106A14A7C41}" type="parTrans" cxnId="{B0799DB0-F17B-4481-97E9-9216E77C7E6E}">
      <dgm:prSet/>
      <dgm:spPr/>
      <dgm:t>
        <a:bodyPr/>
        <a:lstStyle/>
        <a:p>
          <a:endParaRPr lang="en-US"/>
        </a:p>
      </dgm:t>
    </dgm:pt>
    <dgm:pt modelId="{A3E131F4-05D2-40F7-979E-D168C39BDDD7}" type="sibTrans" cxnId="{B0799DB0-F17B-4481-97E9-9216E77C7E6E}">
      <dgm:prSet/>
      <dgm:spPr/>
      <dgm:t>
        <a:bodyPr/>
        <a:lstStyle/>
        <a:p>
          <a:endParaRPr lang="en-US"/>
        </a:p>
      </dgm:t>
    </dgm:pt>
    <dgm:pt modelId="{5AD566AA-8B75-4904-BA85-534A75E917BB}">
      <dgm:prSet custT="1"/>
      <dgm:spPr/>
      <dgm:t>
        <a:bodyPr/>
        <a:lstStyle/>
        <a:p>
          <a:r>
            <a:rPr lang="en-US" sz="2800" b="0" dirty="0"/>
            <a:t>Liz Harriman </a:t>
          </a:r>
          <a:r>
            <a:rPr lang="en-US" sz="2400" b="0" dirty="0">
              <a:hlinkClick xmlns:r="http://schemas.openxmlformats.org/officeDocument/2006/relationships" r:id="rId1"/>
            </a:rPr>
            <a:t>harriman@turi.org</a:t>
          </a:r>
          <a:endParaRPr lang="en-US" sz="2400" b="0" dirty="0"/>
        </a:p>
        <a:p>
          <a:r>
            <a:rPr lang="en-US" sz="2800" b="0" dirty="0"/>
            <a:t>TURI Staff: </a:t>
          </a:r>
          <a:r>
            <a:rPr lang="en-US" sz="2400" b="0" dirty="0">
              <a:hlinkClick xmlns:r="http://schemas.openxmlformats.org/officeDocument/2006/relationships" r:id="rId2"/>
            </a:rPr>
            <a:t>https://www.turi.org/About/Staff_List</a:t>
          </a:r>
          <a:endParaRPr lang="en-US" sz="2400" b="0" dirty="0"/>
        </a:p>
      </dgm:t>
    </dgm:pt>
    <dgm:pt modelId="{1C930EC3-FBC6-4A07-8755-A27332E809CE}" type="parTrans" cxnId="{D840A4A4-0DBF-4FC9-A147-576E6CE09D0D}">
      <dgm:prSet/>
      <dgm:spPr/>
      <dgm:t>
        <a:bodyPr/>
        <a:lstStyle/>
        <a:p>
          <a:endParaRPr lang="en-US"/>
        </a:p>
      </dgm:t>
    </dgm:pt>
    <dgm:pt modelId="{E506152F-9925-4ED9-A8A1-F114C33044A4}" type="sibTrans" cxnId="{D840A4A4-0DBF-4FC9-A147-576E6CE09D0D}">
      <dgm:prSet/>
      <dgm:spPr/>
      <dgm:t>
        <a:bodyPr/>
        <a:lstStyle/>
        <a:p>
          <a:endParaRPr lang="en-US"/>
        </a:p>
      </dgm:t>
    </dgm:pt>
    <dgm:pt modelId="{33B4F8F6-C477-46E6-A871-4E1E5661C478}">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4400" dirty="0">
              <a:solidFill>
                <a:schemeClr val="bg1"/>
              </a:solidFill>
            </a:rPr>
            <a:t>OTA questions:</a:t>
          </a:r>
        </a:p>
      </dgm:t>
    </dgm:pt>
    <dgm:pt modelId="{6F1526B7-3769-4B10-B852-B624EBC616B4}" type="parTrans" cxnId="{058DBFD3-C540-4A7B-82B3-82F445469CAF}">
      <dgm:prSet/>
      <dgm:spPr/>
      <dgm:t>
        <a:bodyPr/>
        <a:lstStyle/>
        <a:p>
          <a:endParaRPr lang="en-US"/>
        </a:p>
      </dgm:t>
    </dgm:pt>
    <dgm:pt modelId="{312892E4-2DCF-473A-A01E-CA09C8FE70B8}" type="sibTrans" cxnId="{058DBFD3-C540-4A7B-82B3-82F445469CAF}">
      <dgm:prSet/>
      <dgm:spPr/>
      <dgm:t>
        <a:bodyPr/>
        <a:lstStyle/>
        <a:p>
          <a:endParaRPr lang="en-US"/>
        </a:p>
      </dgm:t>
    </dgm:pt>
    <dgm:pt modelId="{8203C7CE-6F34-4856-B1F2-63AC65B56B07}">
      <dgm:prSet custT="1"/>
      <dgm:spPr/>
      <dgm:t>
        <a:bodyPr/>
        <a:lstStyle/>
        <a:p>
          <a:r>
            <a:rPr lang="en-US" sz="2800" b="0" dirty="0"/>
            <a:t>Tiffany Skogstrom </a:t>
          </a:r>
          <a:r>
            <a:rPr lang="en-US" sz="2400" b="0" dirty="0">
              <a:hlinkClick xmlns:r="http://schemas.openxmlformats.org/officeDocument/2006/relationships" r:id="rId3"/>
            </a:rPr>
            <a:t>Tiffany.skogstrom@mass.gov</a:t>
          </a:r>
          <a:endParaRPr lang="en-US" sz="2400" b="0" dirty="0"/>
        </a:p>
        <a:p>
          <a:r>
            <a:rPr lang="en-US" sz="2800" b="0" dirty="0"/>
            <a:t>OTA Staff: </a:t>
          </a:r>
          <a:r>
            <a:rPr lang="en-US" sz="2000" b="0" dirty="0">
              <a:hlinkClick xmlns:r="http://schemas.openxmlformats.org/officeDocument/2006/relationships" r:id="rId4"/>
            </a:rPr>
            <a:t>https://www.mass.gov/service-details/otas-team</a:t>
          </a:r>
          <a:endParaRPr lang="en-US" sz="2000" b="0" dirty="0"/>
        </a:p>
        <a:p>
          <a:endParaRPr lang="en-US" sz="2400" dirty="0"/>
        </a:p>
      </dgm:t>
    </dgm:pt>
    <dgm:pt modelId="{C5A0A7AF-56FE-4835-9913-93DF028D7831}" type="parTrans" cxnId="{032B10E5-947E-4489-BDE3-03A84B9F268A}">
      <dgm:prSet/>
      <dgm:spPr/>
      <dgm:t>
        <a:bodyPr/>
        <a:lstStyle/>
        <a:p>
          <a:endParaRPr lang="en-US"/>
        </a:p>
      </dgm:t>
    </dgm:pt>
    <dgm:pt modelId="{697AB9F3-1D09-424D-8E7D-10FA131C2DB8}" type="sibTrans" cxnId="{032B10E5-947E-4489-BDE3-03A84B9F268A}">
      <dgm:prSet/>
      <dgm:spPr/>
      <dgm:t>
        <a:bodyPr/>
        <a:lstStyle/>
        <a:p>
          <a:endParaRPr lang="en-US"/>
        </a:p>
      </dgm:t>
    </dgm:pt>
    <dgm:pt modelId="{B429262C-E302-4464-BAAA-54F8D970437E}">
      <dgm:prSet custT="1"/>
      <dgm:spPr>
        <a:solidFill>
          <a:schemeClr val="accent1">
            <a:lumMod val="50000"/>
          </a:schemeClr>
        </a:solidFill>
      </dgm:spPr>
      <dgm:t>
        <a:bodyPr/>
        <a:lstStyle/>
        <a:p>
          <a:r>
            <a:rPr lang="en-US" sz="4400" dirty="0" err="1">
              <a:solidFill>
                <a:schemeClr val="bg1"/>
              </a:solidFill>
            </a:rPr>
            <a:t>MassDEP</a:t>
          </a:r>
          <a:r>
            <a:rPr lang="en-US" sz="4400" dirty="0">
              <a:solidFill>
                <a:schemeClr val="bg1"/>
              </a:solidFill>
            </a:rPr>
            <a:t> questions:</a:t>
          </a:r>
        </a:p>
      </dgm:t>
    </dgm:pt>
    <dgm:pt modelId="{DFFCA0AB-D43B-4749-9BD0-12FB2B329D52}" type="parTrans" cxnId="{5B0E47E1-4C5E-413B-9452-99DD8063745C}">
      <dgm:prSet/>
      <dgm:spPr/>
      <dgm:t>
        <a:bodyPr/>
        <a:lstStyle/>
        <a:p>
          <a:endParaRPr lang="en-US"/>
        </a:p>
      </dgm:t>
    </dgm:pt>
    <dgm:pt modelId="{1FFB602C-58B2-48CF-9391-04A5B02F4E4B}" type="sibTrans" cxnId="{5B0E47E1-4C5E-413B-9452-99DD8063745C}">
      <dgm:prSet/>
      <dgm:spPr/>
      <dgm:t>
        <a:bodyPr/>
        <a:lstStyle/>
        <a:p>
          <a:endParaRPr lang="en-US"/>
        </a:p>
      </dgm:t>
    </dgm:pt>
    <dgm:pt modelId="{7B6A8BC3-75E8-4C6C-9D52-970B284C2856}">
      <dgm:prSet custT="1"/>
      <dgm:spPr/>
      <dgm:t>
        <a:bodyPr/>
        <a:lstStyle/>
        <a:p>
          <a:r>
            <a:rPr lang="en-US" sz="2800" dirty="0"/>
            <a:t>Planning: Lynn </a:t>
          </a:r>
          <a:r>
            <a:rPr lang="en-US" sz="2800" dirty="0" err="1"/>
            <a:t>Heisey</a:t>
          </a:r>
          <a:r>
            <a:rPr lang="en-US" sz="2800" dirty="0"/>
            <a:t> Cain</a:t>
          </a:r>
          <a:r>
            <a:rPr lang="en-US" sz="3600" dirty="0"/>
            <a:t> </a:t>
          </a:r>
          <a:r>
            <a:rPr lang="en-US" sz="2400" dirty="0">
              <a:hlinkClick xmlns:r="http://schemas.openxmlformats.org/officeDocument/2006/relationships" r:id="rId5"/>
            </a:rPr>
            <a:t>lynn.cain@mass.gov</a:t>
          </a:r>
          <a:endParaRPr lang="en-US" sz="2400" dirty="0"/>
        </a:p>
      </dgm:t>
    </dgm:pt>
    <dgm:pt modelId="{65A9786B-D2F8-4F7F-982D-0E041E67771D}" type="parTrans" cxnId="{01F6800A-BF2A-4020-8EB2-9B71D7695308}">
      <dgm:prSet/>
      <dgm:spPr/>
      <dgm:t>
        <a:bodyPr/>
        <a:lstStyle/>
        <a:p>
          <a:endParaRPr lang="en-US"/>
        </a:p>
      </dgm:t>
    </dgm:pt>
    <dgm:pt modelId="{D2B5E830-962A-45C8-9CBE-EE8F3AB01B79}" type="sibTrans" cxnId="{01F6800A-BF2A-4020-8EB2-9B71D7695308}">
      <dgm:prSet/>
      <dgm:spPr/>
      <dgm:t>
        <a:bodyPr/>
        <a:lstStyle/>
        <a:p>
          <a:endParaRPr lang="en-US"/>
        </a:p>
      </dgm:t>
    </dgm:pt>
    <dgm:pt modelId="{22E5AE52-A40C-4007-952B-A73690EFC6B8}">
      <dgm:prSet custT="1"/>
      <dgm:spPr/>
      <dgm:t>
        <a:bodyPr/>
        <a:lstStyle/>
        <a:p>
          <a:r>
            <a:rPr lang="en-US" sz="2800" dirty="0"/>
            <a:t>Reporting: Walter Hope </a:t>
          </a:r>
          <a:r>
            <a:rPr lang="en-US" sz="2400" dirty="0">
              <a:hlinkClick xmlns:r="http://schemas.openxmlformats.org/officeDocument/2006/relationships" r:id="rId6"/>
            </a:rPr>
            <a:t>walter.hope@mass.gov</a:t>
          </a:r>
          <a:endParaRPr lang="en-US" sz="2400" dirty="0"/>
        </a:p>
      </dgm:t>
    </dgm:pt>
    <dgm:pt modelId="{577ABE88-D460-432B-BE8A-776F6282C32E}" type="parTrans" cxnId="{2D26248F-F03A-476A-8199-89814A45F73D}">
      <dgm:prSet/>
      <dgm:spPr/>
      <dgm:t>
        <a:bodyPr/>
        <a:lstStyle/>
        <a:p>
          <a:endParaRPr lang="en-US"/>
        </a:p>
      </dgm:t>
    </dgm:pt>
    <dgm:pt modelId="{3E8BF562-71B6-4992-AD34-EED038941D60}" type="sibTrans" cxnId="{2D26248F-F03A-476A-8199-89814A45F73D}">
      <dgm:prSet/>
      <dgm:spPr/>
      <dgm:t>
        <a:bodyPr/>
        <a:lstStyle/>
        <a:p>
          <a:endParaRPr lang="en-US"/>
        </a:p>
      </dgm:t>
    </dgm:pt>
    <dgm:pt modelId="{E5857FA3-28EC-4A0F-A9F7-E8C352A5A668}">
      <dgm:prSet custT="1"/>
      <dgm:spPr/>
      <dgm:t>
        <a:bodyPr/>
        <a:lstStyle/>
        <a:p>
          <a:r>
            <a:rPr lang="en-US" sz="2800" dirty="0"/>
            <a:t>C&amp;E: Veronica </a:t>
          </a:r>
          <a:r>
            <a:rPr lang="en-US" sz="2800" dirty="0" err="1"/>
            <a:t>Wancho</a:t>
          </a:r>
          <a:r>
            <a:rPr lang="en-US" sz="2800" dirty="0"/>
            <a:t> O'Donnell </a:t>
          </a:r>
          <a:r>
            <a:rPr lang="en-US" sz="2400" dirty="0"/>
            <a:t> </a:t>
          </a:r>
          <a:r>
            <a:rPr lang="en-US" sz="2400" dirty="0">
              <a:hlinkClick xmlns:r="http://schemas.openxmlformats.org/officeDocument/2006/relationships" r:id="rId7"/>
            </a:rPr>
            <a:t>veronica.odonnell@state.ma.us</a:t>
          </a:r>
          <a:endParaRPr lang="en-US" sz="2400" dirty="0"/>
        </a:p>
        <a:p>
          <a:r>
            <a:rPr lang="en-US" sz="2400" dirty="0"/>
            <a:t> </a:t>
          </a:r>
        </a:p>
        <a:p>
          <a:endParaRPr lang="en-US" sz="2400" dirty="0"/>
        </a:p>
      </dgm:t>
    </dgm:pt>
    <dgm:pt modelId="{53C5D773-DEFF-42A5-9129-B79B5097662C}" type="parTrans" cxnId="{349E17FD-188D-4503-9AC0-AD9CB9BF4DE4}">
      <dgm:prSet/>
      <dgm:spPr/>
      <dgm:t>
        <a:bodyPr/>
        <a:lstStyle/>
        <a:p>
          <a:endParaRPr lang="en-US"/>
        </a:p>
      </dgm:t>
    </dgm:pt>
    <dgm:pt modelId="{D3756FD1-E4BF-4377-B55F-E59678732929}" type="sibTrans" cxnId="{349E17FD-188D-4503-9AC0-AD9CB9BF4DE4}">
      <dgm:prSet/>
      <dgm:spPr/>
      <dgm:t>
        <a:bodyPr/>
        <a:lstStyle/>
        <a:p>
          <a:endParaRPr lang="en-US"/>
        </a:p>
      </dgm:t>
    </dgm:pt>
    <dgm:pt modelId="{93DB0A6A-5F93-4031-9C49-55C62BB0D82B}" type="pres">
      <dgm:prSet presAssocID="{F9ED66A6-DDB6-4371-90B1-A7D9A557FD2E}" presName="vert0" presStyleCnt="0">
        <dgm:presLayoutVars>
          <dgm:dir/>
          <dgm:animOne val="branch"/>
          <dgm:animLvl val="lvl"/>
        </dgm:presLayoutVars>
      </dgm:prSet>
      <dgm:spPr/>
      <dgm:t>
        <a:bodyPr/>
        <a:lstStyle/>
        <a:p>
          <a:endParaRPr lang="en-US"/>
        </a:p>
      </dgm:t>
    </dgm:pt>
    <dgm:pt modelId="{65134B3F-3533-4DF8-A278-7AF87165AA51}" type="pres">
      <dgm:prSet presAssocID="{B5709C9F-14A4-4221-95C7-A3F48F6E5B48}" presName="thickLine" presStyleLbl="alignNode1" presStyleIdx="0" presStyleCnt="3"/>
      <dgm:spPr/>
    </dgm:pt>
    <dgm:pt modelId="{E90C2374-7BC9-41AA-97B5-D8354EBEBC48}" type="pres">
      <dgm:prSet presAssocID="{B5709C9F-14A4-4221-95C7-A3F48F6E5B48}" presName="horz1" presStyleCnt="0"/>
      <dgm:spPr/>
    </dgm:pt>
    <dgm:pt modelId="{6818F796-429A-4F3B-89D8-342863E03283}" type="pres">
      <dgm:prSet presAssocID="{B5709C9F-14A4-4221-95C7-A3F48F6E5B48}" presName="tx1" presStyleLbl="revTx" presStyleIdx="0" presStyleCnt="8" custScaleX="198062"/>
      <dgm:spPr/>
      <dgm:t>
        <a:bodyPr/>
        <a:lstStyle/>
        <a:p>
          <a:endParaRPr lang="en-US"/>
        </a:p>
      </dgm:t>
    </dgm:pt>
    <dgm:pt modelId="{BA8B14C1-A11D-41A7-9B60-86F80DC3D775}" type="pres">
      <dgm:prSet presAssocID="{B5709C9F-14A4-4221-95C7-A3F48F6E5B48}" presName="vert1" presStyleCnt="0"/>
      <dgm:spPr/>
    </dgm:pt>
    <dgm:pt modelId="{B63AE0BD-B5A3-43E2-AE61-380741F126DC}" type="pres">
      <dgm:prSet presAssocID="{5AD566AA-8B75-4904-BA85-534A75E917BB}" presName="vertSpace2a" presStyleCnt="0"/>
      <dgm:spPr/>
    </dgm:pt>
    <dgm:pt modelId="{7F5B391E-8747-4B9F-9C39-23939BEEA8AF}" type="pres">
      <dgm:prSet presAssocID="{5AD566AA-8B75-4904-BA85-534A75E917BB}" presName="horz2" presStyleCnt="0"/>
      <dgm:spPr/>
    </dgm:pt>
    <dgm:pt modelId="{080B6226-4041-4FE2-8A8F-BCD4159FA79E}" type="pres">
      <dgm:prSet presAssocID="{5AD566AA-8B75-4904-BA85-534A75E917BB}" presName="horzSpace2" presStyleCnt="0"/>
      <dgm:spPr/>
    </dgm:pt>
    <dgm:pt modelId="{DACCF547-B34B-4383-A819-E8AF744B6506}" type="pres">
      <dgm:prSet presAssocID="{5AD566AA-8B75-4904-BA85-534A75E917BB}" presName="tx2" presStyleLbl="revTx" presStyleIdx="1" presStyleCnt="8"/>
      <dgm:spPr/>
      <dgm:t>
        <a:bodyPr/>
        <a:lstStyle/>
        <a:p>
          <a:endParaRPr lang="en-US"/>
        </a:p>
      </dgm:t>
    </dgm:pt>
    <dgm:pt modelId="{FA4EF2F4-2D07-499C-93D7-B1F5E84DB3B3}" type="pres">
      <dgm:prSet presAssocID="{5AD566AA-8B75-4904-BA85-534A75E917BB}" presName="vert2" presStyleCnt="0"/>
      <dgm:spPr/>
    </dgm:pt>
    <dgm:pt modelId="{3896DBCD-926E-40EB-BA44-FEB7C52E44A7}" type="pres">
      <dgm:prSet presAssocID="{5AD566AA-8B75-4904-BA85-534A75E917BB}" presName="thinLine2b" presStyleLbl="callout" presStyleIdx="0" presStyleCnt="5"/>
      <dgm:spPr/>
    </dgm:pt>
    <dgm:pt modelId="{7707310F-C6A6-4D4F-852E-BDA544E59E50}" type="pres">
      <dgm:prSet presAssocID="{5AD566AA-8B75-4904-BA85-534A75E917BB}" presName="vertSpace2b" presStyleCnt="0"/>
      <dgm:spPr/>
    </dgm:pt>
    <dgm:pt modelId="{C6976255-303E-4E07-BCDE-9BF118DA4845}" type="pres">
      <dgm:prSet presAssocID="{33B4F8F6-C477-46E6-A871-4E1E5661C478}" presName="thickLine" presStyleLbl="alignNode1" presStyleIdx="1" presStyleCnt="3"/>
      <dgm:spPr/>
    </dgm:pt>
    <dgm:pt modelId="{D54DC466-8C50-4FC6-A8BC-80E7029176C5}" type="pres">
      <dgm:prSet presAssocID="{33B4F8F6-C477-46E6-A871-4E1E5661C478}" presName="horz1" presStyleCnt="0"/>
      <dgm:spPr/>
    </dgm:pt>
    <dgm:pt modelId="{8FE6D345-09A6-4016-9838-A7446EE669A1}" type="pres">
      <dgm:prSet presAssocID="{33B4F8F6-C477-46E6-A871-4E1E5661C478}" presName="tx1" presStyleLbl="revTx" presStyleIdx="2" presStyleCnt="8" custScaleX="198651" custLinFactNeighborY="-2350"/>
      <dgm:spPr/>
      <dgm:t>
        <a:bodyPr/>
        <a:lstStyle/>
        <a:p>
          <a:endParaRPr lang="en-US"/>
        </a:p>
      </dgm:t>
    </dgm:pt>
    <dgm:pt modelId="{463C8D5B-AF51-4A58-B564-C5ED8A8E30B6}" type="pres">
      <dgm:prSet presAssocID="{33B4F8F6-C477-46E6-A871-4E1E5661C478}" presName="vert1" presStyleCnt="0"/>
      <dgm:spPr/>
    </dgm:pt>
    <dgm:pt modelId="{9BA2C966-4267-4D63-9D10-89B36F89FF4C}" type="pres">
      <dgm:prSet presAssocID="{8203C7CE-6F34-4856-B1F2-63AC65B56B07}" presName="vertSpace2a" presStyleCnt="0"/>
      <dgm:spPr/>
    </dgm:pt>
    <dgm:pt modelId="{609B5729-3517-4CBE-931C-B044D39E6E24}" type="pres">
      <dgm:prSet presAssocID="{8203C7CE-6F34-4856-B1F2-63AC65B56B07}" presName="horz2" presStyleCnt="0"/>
      <dgm:spPr/>
    </dgm:pt>
    <dgm:pt modelId="{36E5FC8F-2D36-4B32-B55B-516D6BD566E4}" type="pres">
      <dgm:prSet presAssocID="{8203C7CE-6F34-4856-B1F2-63AC65B56B07}" presName="horzSpace2" presStyleCnt="0"/>
      <dgm:spPr/>
    </dgm:pt>
    <dgm:pt modelId="{D302E630-6787-4802-93FE-A8489267A7AA}" type="pres">
      <dgm:prSet presAssocID="{8203C7CE-6F34-4856-B1F2-63AC65B56B07}" presName="tx2" presStyleLbl="revTx" presStyleIdx="3" presStyleCnt="8"/>
      <dgm:spPr/>
      <dgm:t>
        <a:bodyPr/>
        <a:lstStyle/>
        <a:p>
          <a:endParaRPr lang="en-US"/>
        </a:p>
      </dgm:t>
    </dgm:pt>
    <dgm:pt modelId="{2D140010-A66D-4256-A5AF-1EA5691DEAFA}" type="pres">
      <dgm:prSet presAssocID="{8203C7CE-6F34-4856-B1F2-63AC65B56B07}" presName="vert2" presStyleCnt="0"/>
      <dgm:spPr/>
    </dgm:pt>
    <dgm:pt modelId="{CC6BEF48-2268-4C20-9F19-66D1DA2B3E9F}" type="pres">
      <dgm:prSet presAssocID="{8203C7CE-6F34-4856-B1F2-63AC65B56B07}" presName="thinLine2b" presStyleLbl="callout" presStyleIdx="1" presStyleCnt="5"/>
      <dgm:spPr/>
    </dgm:pt>
    <dgm:pt modelId="{EA1AAC85-DADE-49D8-9C14-F8BF8F552755}" type="pres">
      <dgm:prSet presAssocID="{8203C7CE-6F34-4856-B1F2-63AC65B56B07}" presName="vertSpace2b" presStyleCnt="0"/>
      <dgm:spPr/>
    </dgm:pt>
    <dgm:pt modelId="{B6775D52-54C4-4188-A037-76B544851D76}" type="pres">
      <dgm:prSet presAssocID="{B429262C-E302-4464-BAAA-54F8D970437E}" presName="thickLine" presStyleLbl="alignNode1" presStyleIdx="2" presStyleCnt="3"/>
      <dgm:spPr/>
    </dgm:pt>
    <dgm:pt modelId="{C249C902-B44E-4C27-AC9A-CDED97950608}" type="pres">
      <dgm:prSet presAssocID="{B429262C-E302-4464-BAAA-54F8D970437E}" presName="horz1" presStyleCnt="0"/>
      <dgm:spPr/>
    </dgm:pt>
    <dgm:pt modelId="{EECDF03F-398A-4021-A250-E86285F09A99}" type="pres">
      <dgm:prSet presAssocID="{B429262C-E302-4464-BAAA-54F8D970437E}" presName="tx1" presStyleLbl="revTx" presStyleIdx="4" presStyleCnt="8" custScaleX="195965"/>
      <dgm:spPr/>
      <dgm:t>
        <a:bodyPr/>
        <a:lstStyle/>
        <a:p>
          <a:endParaRPr lang="en-US"/>
        </a:p>
      </dgm:t>
    </dgm:pt>
    <dgm:pt modelId="{2D00C77C-0EBE-4CE7-9E6A-D773128E428F}" type="pres">
      <dgm:prSet presAssocID="{B429262C-E302-4464-BAAA-54F8D970437E}" presName="vert1" presStyleCnt="0"/>
      <dgm:spPr/>
    </dgm:pt>
    <dgm:pt modelId="{6280A503-4A4A-4CB4-9DEA-F2161F06B012}" type="pres">
      <dgm:prSet presAssocID="{7B6A8BC3-75E8-4C6C-9D52-970B284C2856}" presName="vertSpace2a" presStyleCnt="0"/>
      <dgm:spPr/>
    </dgm:pt>
    <dgm:pt modelId="{A2146984-C71B-4601-A35C-3B2F1E7A79A7}" type="pres">
      <dgm:prSet presAssocID="{7B6A8BC3-75E8-4C6C-9D52-970B284C2856}" presName="horz2" presStyleCnt="0"/>
      <dgm:spPr/>
    </dgm:pt>
    <dgm:pt modelId="{C67FE7FA-2AF8-465D-96A9-51F18838FFA3}" type="pres">
      <dgm:prSet presAssocID="{7B6A8BC3-75E8-4C6C-9D52-970B284C2856}" presName="horzSpace2" presStyleCnt="0"/>
      <dgm:spPr/>
    </dgm:pt>
    <dgm:pt modelId="{32A7ABFE-D609-4414-8B25-00AB3B8A8639}" type="pres">
      <dgm:prSet presAssocID="{7B6A8BC3-75E8-4C6C-9D52-970B284C2856}" presName="tx2" presStyleLbl="revTx" presStyleIdx="5" presStyleCnt="8"/>
      <dgm:spPr/>
      <dgm:t>
        <a:bodyPr/>
        <a:lstStyle/>
        <a:p>
          <a:endParaRPr lang="en-US"/>
        </a:p>
      </dgm:t>
    </dgm:pt>
    <dgm:pt modelId="{485EAF6B-13C4-4B2C-9DDD-DEDCC3EDA751}" type="pres">
      <dgm:prSet presAssocID="{7B6A8BC3-75E8-4C6C-9D52-970B284C2856}" presName="vert2" presStyleCnt="0"/>
      <dgm:spPr/>
    </dgm:pt>
    <dgm:pt modelId="{AF1A957F-AEE5-44EE-BB58-C245D762643D}" type="pres">
      <dgm:prSet presAssocID="{7B6A8BC3-75E8-4C6C-9D52-970B284C2856}" presName="thinLine2b" presStyleLbl="callout" presStyleIdx="2" presStyleCnt="5"/>
      <dgm:spPr/>
    </dgm:pt>
    <dgm:pt modelId="{B0276C59-FF72-4833-A0C3-3AA604395C6B}" type="pres">
      <dgm:prSet presAssocID="{7B6A8BC3-75E8-4C6C-9D52-970B284C2856}" presName="vertSpace2b" presStyleCnt="0"/>
      <dgm:spPr/>
    </dgm:pt>
    <dgm:pt modelId="{23819E50-BE14-4A7C-9F30-EC1C37D9E028}" type="pres">
      <dgm:prSet presAssocID="{22E5AE52-A40C-4007-952B-A73690EFC6B8}" presName="horz2" presStyleCnt="0"/>
      <dgm:spPr/>
    </dgm:pt>
    <dgm:pt modelId="{0303FAED-4F6C-45F9-AB98-84D13F2B6C74}" type="pres">
      <dgm:prSet presAssocID="{22E5AE52-A40C-4007-952B-A73690EFC6B8}" presName="horzSpace2" presStyleCnt="0"/>
      <dgm:spPr/>
    </dgm:pt>
    <dgm:pt modelId="{EB7FBCBB-8056-4E36-841C-A8EE19F65F4A}" type="pres">
      <dgm:prSet presAssocID="{22E5AE52-A40C-4007-952B-A73690EFC6B8}" presName="tx2" presStyleLbl="revTx" presStyleIdx="6" presStyleCnt="8"/>
      <dgm:spPr/>
      <dgm:t>
        <a:bodyPr/>
        <a:lstStyle/>
        <a:p>
          <a:endParaRPr lang="en-US"/>
        </a:p>
      </dgm:t>
    </dgm:pt>
    <dgm:pt modelId="{0A7A2907-7323-4F5E-8145-FE6767C8EA79}" type="pres">
      <dgm:prSet presAssocID="{22E5AE52-A40C-4007-952B-A73690EFC6B8}" presName="vert2" presStyleCnt="0"/>
      <dgm:spPr/>
    </dgm:pt>
    <dgm:pt modelId="{69305860-EA90-4EED-98FB-D2BF8FC327A0}" type="pres">
      <dgm:prSet presAssocID="{22E5AE52-A40C-4007-952B-A73690EFC6B8}" presName="thinLine2b" presStyleLbl="callout" presStyleIdx="3" presStyleCnt="5"/>
      <dgm:spPr/>
    </dgm:pt>
    <dgm:pt modelId="{F6E0E438-758C-46EB-93B9-AB24536CFDD8}" type="pres">
      <dgm:prSet presAssocID="{22E5AE52-A40C-4007-952B-A73690EFC6B8}" presName="vertSpace2b" presStyleCnt="0"/>
      <dgm:spPr/>
    </dgm:pt>
    <dgm:pt modelId="{9206CBDA-D777-4595-9D47-98F07C0919B4}" type="pres">
      <dgm:prSet presAssocID="{E5857FA3-28EC-4A0F-A9F7-E8C352A5A668}" presName="horz2" presStyleCnt="0"/>
      <dgm:spPr/>
    </dgm:pt>
    <dgm:pt modelId="{5BE7FF73-9FB2-415D-8618-3B25296EE8FE}" type="pres">
      <dgm:prSet presAssocID="{E5857FA3-28EC-4A0F-A9F7-E8C352A5A668}" presName="horzSpace2" presStyleCnt="0"/>
      <dgm:spPr/>
    </dgm:pt>
    <dgm:pt modelId="{CF0324C4-B8ED-45C5-B722-4F711B978277}" type="pres">
      <dgm:prSet presAssocID="{E5857FA3-28EC-4A0F-A9F7-E8C352A5A668}" presName="tx2" presStyleLbl="revTx" presStyleIdx="7" presStyleCnt="8"/>
      <dgm:spPr/>
      <dgm:t>
        <a:bodyPr/>
        <a:lstStyle/>
        <a:p>
          <a:endParaRPr lang="en-US"/>
        </a:p>
      </dgm:t>
    </dgm:pt>
    <dgm:pt modelId="{71755616-3BC1-4E43-97A0-4AE419B02C0B}" type="pres">
      <dgm:prSet presAssocID="{E5857FA3-28EC-4A0F-A9F7-E8C352A5A668}" presName="vert2" presStyleCnt="0"/>
      <dgm:spPr/>
    </dgm:pt>
    <dgm:pt modelId="{7C2FDA7B-0FA7-40DA-A067-44E8BEF8C189}" type="pres">
      <dgm:prSet presAssocID="{E5857FA3-28EC-4A0F-A9F7-E8C352A5A668}" presName="thinLine2b" presStyleLbl="callout" presStyleIdx="4" presStyleCnt="5"/>
      <dgm:spPr/>
    </dgm:pt>
    <dgm:pt modelId="{5245E681-4D81-4DDB-AF46-854F298FC2BA}" type="pres">
      <dgm:prSet presAssocID="{E5857FA3-28EC-4A0F-A9F7-E8C352A5A668}" presName="vertSpace2b" presStyleCnt="0"/>
      <dgm:spPr/>
    </dgm:pt>
  </dgm:ptLst>
  <dgm:cxnLst>
    <dgm:cxn modelId="{FDD0724C-D286-4F73-B28E-81E5AEA82B33}" type="presOf" srcId="{7B6A8BC3-75E8-4C6C-9D52-970B284C2856}" destId="{32A7ABFE-D609-4414-8B25-00AB3B8A8639}" srcOrd="0" destOrd="0" presId="urn:microsoft.com/office/officeart/2008/layout/LinedList"/>
    <dgm:cxn modelId="{058DBFD3-C540-4A7B-82B3-82F445469CAF}" srcId="{F9ED66A6-DDB6-4371-90B1-A7D9A557FD2E}" destId="{33B4F8F6-C477-46E6-A871-4E1E5661C478}" srcOrd="1" destOrd="0" parTransId="{6F1526B7-3769-4B10-B852-B624EBC616B4}" sibTransId="{312892E4-2DCF-473A-A01E-CA09C8FE70B8}"/>
    <dgm:cxn modelId="{2D26248F-F03A-476A-8199-89814A45F73D}" srcId="{B429262C-E302-4464-BAAA-54F8D970437E}" destId="{22E5AE52-A40C-4007-952B-A73690EFC6B8}" srcOrd="1" destOrd="0" parTransId="{577ABE88-D460-432B-BE8A-776F6282C32E}" sibTransId="{3E8BF562-71B6-4992-AD34-EED038941D60}"/>
    <dgm:cxn modelId="{0EF9D5CC-1E21-4583-B798-67E4DFE114B0}" type="presOf" srcId="{33B4F8F6-C477-46E6-A871-4E1E5661C478}" destId="{8FE6D345-09A6-4016-9838-A7446EE669A1}" srcOrd="0" destOrd="0" presId="urn:microsoft.com/office/officeart/2008/layout/LinedList"/>
    <dgm:cxn modelId="{D002F63C-8F14-4AD0-905D-2FB3029BD34B}" type="presOf" srcId="{B429262C-E302-4464-BAAA-54F8D970437E}" destId="{EECDF03F-398A-4021-A250-E86285F09A99}" srcOrd="0" destOrd="0" presId="urn:microsoft.com/office/officeart/2008/layout/LinedList"/>
    <dgm:cxn modelId="{BEDF33D3-CF81-4A24-BCAD-57F3222CB280}" type="presOf" srcId="{F9ED66A6-DDB6-4371-90B1-A7D9A557FD2E}" destId="{93DB0A6A-5F93-4031-9C49-55C62BB0D82B}" srcOrd="0" destOrd="0" presId="urn:microsoft.com/office/officeart/2008/layout/LinedList"/>
    <dgm:cxn modelId="{C58B66C7-5CD3-4EB6-B4BC-D28C3DAA22AE}" type="presOf" srcId="{B5709C9F-14A4-4221-95C7-A3F48F6E5B48}" destId="{6818F796-429A-4F3B-89D8-342863E03283}" srcOrd="0" destOrd="0" presId="urn:microsoft.com/office/officeart/2008/layout/LinedList"/>
    <dgm:cxn modelId="{349E17FD-188D-4503-9AC0-AD9CB9BF4DE4}" srcId="{B429262C-E302-4464-BAAA-54F8D970437E}" destId="{E5857FA3-28EC-4A0F-A9F7-E8C352A5A668}" srcOrd="2" destOrd="0" parTransId="{53C5D773-DEFF-42A5-9129-B79B5097662C}" sibTransId="{D3756FD1-E4BF-4377-B55F-E59678732929}"/>
    <dgm:cxn modelId="{1764BB38-95A6-4A7E-8011-1AB30648B59E}" type="presOf" srcId="{22E5AE52-A40C-4007-952B-A73690EFC6B8}" destId="{EB7FBCBB-8056-4E36-841C-A8EE19F65F4A}" srcOrd="0" destOrd="0" presId="urn:microsoft.com/office/officeart/2008/layout/LinedList"/>
    <dgm:cxn modelId="{D840A4A4-0DBF-4FC9-A147-576E6CE09D0D}" srcId="{B5709C9F-14A4-4221-95C7-A3F48F6E5B48}" destId="{5AD566AA-8B75-4904-BA85-534A75E917BB}" srcOrd="0" destOrd="0" parTransId="{1C930EC3-FBC6-4A07-8755-A27332E809CE}" sibTransId="{E506152F-9925-4ED9-A8A1-F114C33044A4}"/>
    <dgm:cxn modelId="{0D5C6EF8-3950-4777-A148-E7A500EFFA57}" type="presOf" srcId="{8203C7CE-6F34-4856-B1F2-63AC65B56B07}" destId="{D302E630-6787-4802-93FE-A8489267A7AA}" srcOrd="0" destOrd="0" presId="urn:microsoft.com/office/officeart/2008/layout/LinedList"/>
    <dgm:cxn modelId="{D6781424-588A-4912-833D-CAE3D4F48E42}" type="presOf" srcId="{5AD566AA-8B75-4904-BA85-534A75E917BB}" destId="{DACCF547-B34B-4383-A819-E8AF744B6506}" srcOrd="0" destOrd="0" presId="urn:microsoft.com/office/officeart/2008/layout/LinedList"/>
    <dgm:cxn modelId="{032B10E5-947E-4489-BDE3-03A84B9F268A}" srcId="{33B4F8F6-C477-46E6-A871-4E1E5661C478}" destId="{8203C7CE-6F34-4856-B1F2-63AC65B56B07}" srcOrd="0" destOrd="0" parTransId="{C5A0A7AF-56FE-4835-9913-93DF028D7831}" sibTransId="{697AB9F3-1D09-424D-8E7D-10FA131C2DB8}"/>
    <dgm:cxn modelId="{B0799DB0-F17B-4481-97E9-9216E77C7E6E}" srcId="{F9ED66A6-DDB6-4371-90B1-A7D9A557FD2E}" destId="{B5709C9F-14A4-4221-95C7-A3F48F6E5B48}" srcOrd="0" destOrd="0" parTransId="{AAF256CD-325C-4983-8729-B106A14A7C41}" sibTransId="{A3E131F4-05D2-40F7-979E-D168C39BDDD7}"/>
    <dgm:cxn modelId="{5B0E47E1-4C5E-413B-9452-99DD8063745C}" srcId="{F9ED66A6-DDB6-4371-90B1-A7D9A557FD2E}" destId="{B429262C-E302-4464-BAAA-54F8D970437E}" srcOrd="2" destOrd="0" parTransId="{DFFCA0AB-D43B-4749-9BD0-12FB2B329D52}" sibTransId="{1FFB602C-58B2-48CF-9391-04A5B02F4E4B}"/>
    <dgm:cxn modelId="{01F6800A-BF2A-4020-8EB2-9B71D7695308}" srcId="{B429262C-E302-4464-BAAA-54F8D970437E}" destId="{7B6A8BC3-75E8-4C6C-9D52-970B284C2856}" srcOrd="0" destOrd="0" parTransId="{65A9786B-D2F8-4F7F-982D-0E041E67771D}" sibTransId="{D2B5E830-962A-45C8-9CBE-EE8F3AB01B79}"/>
    <dgm:cxn modelId="{0ACD3825-4ACC-4C79-9BA9-2C0DACE766A0}" type="presOf" srcId="{E5857FA3-28EC-4A0F-A9F7-E8C352A5A668}" destId="{CF0324C4-B8ED-45C5-B722-4F711B978277}" srcOrd="0" destOrd="0" presId="urn:microsoft.com/office/officeart/2008/layout/LinedList"/>
    <dgm:cxn modelId="{EBB1A2AE-75A8-4D8D-8412-1027246A6200}" type="presParOf" srcId="{93DB0A6A-5F93-4031-9C49-55C62BB0D82B}" destId="{65134B3F-3533-4DF8-A278-7AF87165AA51}" srcOrd="0" destOrd="0" presId="urn:microsoft.com/office/officeart/2008/layout/LinedList"/>
    <dgm:cxn modelId="{D1559D4F-0954-4D6F-BBCF-43EECFC0BF8A}" type="presParOf" srcId="{93DB0A6A-5F93-4031-9C49-55C62BB0D82B}" destId="{E90C2374-7BC9-41AA-97B5-D8354EBEBC48}" srcOrd="1" destOrd="0" presId="urn:microsoft.com/office/officeart/2008/layout/LinedList"/>
    <dgm:cxn modelId="{6BE160F2-A665-46D7-9C4C-A6FE3A3889C5}" type="presParOf" srcId="{E90C2374-7BC9-41AA-97B5-D8354EBEBC48}" destId="{6818F796-429A-4F3B-89D8-342863E03283}" srcOrd="0" destOrd="0" presId="urn:microsoft.com/office/officeart/2008/layout/LinedList"/>
    <dgm:cxn modelId="{D264A2F2-69F9-4F4D-9A79-77BA08055D91}" type="presParOf" srcId="{E90C2374-7BC9-41AA-97B5-D8354EBEBC48}" destId="{BA8B14C1-A11D-41A7-9B60-86F80DC3D775}" srcOrd="1" destOrd="0" presId="urn:microsoft.com/office/officeart/2008/layout/LinedList"/>
    <dgm:cxn modelId="{AF7E3190-E23F-4776-A81C-620956075684}" type="presParOf" srcId="{BA8B14C1-A11D-41A7-9B60-86F80DC3D775}" destId="{B63AE0BD-B5A3-43E2-AE61-380741F126DC}" srcOrd="0" destOrd="0" presId="urn:microsoft.com/office/officeart/2008/layout/LinedList"/>
    <dgm:cxn modelId="{3F71DB4D-AE60-41E4-AC3C-C441D1B40294}" type="presParOf" srcId="{BA8B14C1-A11D-41A7-9B60-86F80DC3D775}" destId="{7F5B391E-8747-4B9F-9C39-23939BEEA8AF}" srcOrd="1" destOrd="0" presId="urn:microsoft.com/office/officeart/2008/layout/LinedList"/>
    <dgm:cxn modelId="{5447AB43-0FBE-4709-A8B3-AF38C00E27E0}" type="presParOf" srcId="{7F5B391E-8747-4B9F-9C39-23939BEEA8AF}" destId="{080B6226-4041-4FE2-8A8F-BCD4159FA79E}" srcOrd="0" destOrd="0" presId="urn:microsoft.com/office/officeart/2008/layout/LinedList"/>
    <dgm:cxn modelId="{16811B2E-8E39-408F-9D36-ED596BAE26B9}" type="presParOf" srcId="{7F5B391E-8747-4B9F-9C39-23939BEEA8AF}" destId="{DACCF547-B34B-4383-A819-E8AF744B6506}" srcOrd="1" destOrd="0" presId="urn:microsoft.com/office/officeart/2008/layout/LinedList"/>
    <dgm:cxn modelId="{417EF050-B6EF-487E-8D7C-276D1D084CDE}" type="presParOf" srcId="{7F5B391E-8747-4B9F-9C39-23939BEEA8AF}" destId="{FA4EF2F4-2D07-499C-93D7-B1F5E84DB3B3}" srcOrd="2" destOrd="0" presId="urn:microsoft.com/office/officeart/2008/layout/LinedList"/>
    <dgm:cxn modelId="{37AF3413-79B5-4E3B-80EE-5524E2F96917}" type="presParOf" srcId="{BA8B14C1-A11D-41A7-9B60-86F80DC3D775}" destId="{3896DBCD-926E-40EB-BA44-FEB7C52E44A7}" srcOrd="2" destOrd="0" presId="urn:microsoft.com/office/officeart/2008/layout/LinedList"/>
    <dgm:cxn modelId="{7BC7AEA5-7289-472B-87EE-D82DBF6D9AA7}" type="presParOf" srcId="{BA8B14C1-A11D-41A7-9B60-86F80DC3D775}" destId="{7707310F-C6A6-4D4F-852E-BDA544E59E50}" srcOrd="3" destOrd="0" presId="urn:microsoft.com/office/officeart/2008/layout/LinedList"/>
    <dgm:cxn modelId="{FB247B86-A2AE-4E9B-88ED-E1E23D8E55A0}" type="presParOf" srcId="{93DB0A6A-5F93-4031-9C49-55C62BB0D82B}" destId="{C6976255-303E-4E07-BCDE-9BF118DA4845}" srcOrd="2" destOrd="0" presId="urn:microsoft.com/office/officeart/2008/layout/LinedList"/>
    <dgm:cxn modelId="{9B9523C9-F480-4B4E-B4AA-112B7795335C}" type="presParOf" srcId="{93DB0A6A-5F93-4031-9C49-55C62BB0D82B}" destId="{D54DC466-8C50-4FC6-A8BC-80E7029176C5}" srcOrd="3" destOrd="0" presId="urn:microsoft.com/office/officeart/2008/layout/LinedList"/>
    <dgm:cxn modelId="{FA1B4287-C844-4CF8-9C37-12D06239A48B}" type="presParOf" srcId="{D54DC466-8C50-4FC6-A8BC-80E7029176C5}" destId="{8FE6D345-09A6-4016-9838-A7446EE669A1}" srcOrd="0" destOrd="0" presId="urn:microsoft.com/office/officeart/2008/layout/LinedList"/>
    <dgm:cxn modelId="{DC7EEA1B-571A-4679-B54B-0D69E4622377}" type="presParOf" srcId="{D54DC466-8C50-4FC6-A8BC-80E7029176C5}" destId="{463C8D5B-AF51-4A58-B564-C5ED8A8E30B6}" srcOrd="1" destOrd="0" presId="urn:microsoft.com/office/officeart/2008/layout/LinedList"/>
    <dgm:cxn modelId="{1FF5DC34-DF26-4740-BDD2-BF0CD3B40EE8}" type="presParOf" srcId="{463C8D5B-AF51-4A58-B564-C5ED8A8E30B6}" destId="{9BA2C966-4267-4D63-9D10-89B36F89FF4C}" srcOrd="0" destOrd="0" presId="urn:microsoft.com/office/officeart/2008/layout/LinedList"/>
    <dgm:cxn modelId="{970E1E9D-702D-426C-86DB-CFBAA40A9EFD}" type="presParOf" srcId="{463C8D5B-AF51-4A58-B564-C5ED8A8E30B6}" destId="{609B5729-3517-4CBE-931C-B044D39E6E24}" srcOrd="1" destOrd="0" presId="urn:microsoft.com/office/officeart/2008/layout/LinedList"/>
    <dgm:cxn modelId="{CF3F32BD-BD79-46B7-BD92-E8182BACF371}" type="presParOf" srcId="{609B5729-3517-4CBE-931C-B044D39E6E24}" destId="{36E5FC8F-2D36-4B32-B55B-516D6BD566E4}" srcOrd="0" destOrd="0" presId="urn:microsoft.com/office/officeart/2008/layout/LinedList"/>
    <dgm:cxn modelId="{009C46DB-D811-4B74-A306-1062D83FB4B6}" type="presParOf" srcId="{609B5729-3517-4CBE-931C-B044D39E6E24}" destId="{D302E630-6787-4802-93FE-A8489267A7AA}" srcOrd="1" destOrd="0" presId="urn:microsoft.com/office/officeart/2008/layout/LinedList"/>
    <dgm:cxn modelId="{C19E148A-9005-4660-930C-4063B4633359}" type="presParOf" srcId="{609B5729-3517-4CBE-931C-B044D39E6E24}" destId="{2D140010-A66D-4256-A5AF-1EA5691DEAFA}" srcOrd="2" destOrd="0" presId="urn:microsoft.com/office/officeart/2008/layout/LinedList"/>
    <dgm:cxn modelId="{2A4C3DB1-D2C7-4E90-9729-EF7E66064FC1}" type="presParOf" srcId="{463C8D5B-AF51-4A58-B564-C5ED8A8E30B6}" destId="{CC6BEF48-2268-4C20-9F19-66D1DA2B3E9F}" srcOrd="2" destOrd="0" presId="urn:microsoft.com/office/officeart/2008/layout/LinedList"/>
    <dgm:cxn modelId="{E6898892-83C7-4495-A09C-CBFF734B0881}" type="presParOf" srcId="{463C8D5B-AF51-4A58-B564-C5ED8A8E30B6}" destId="{EA1AAC85-DADE-49D8-9C14-F8BF8F552755}" srcOrd="3" destOrd="0" presId="urn:microsoft.com/office/officeart/2008/layout/LinedList"/>
    <dgm:cxn modelId="{6EF18FB6-CB7B-4C4C-8299-EDA9AE216F88}" type="presParOf" srcId="{93DB0A6A-5F93-4031-9C49-55C62BB0D82B}" destId="{B6775D52-54C4-4188-A037-76B544851D76}" srcOrd="4" destOrd="0" presId="urn:microsoft.com/office/officeart/2008/layout/LinedList"/>
    <dgm:cxn modelId="{02F71AE1-4DEB-4725-8F35-FA777E134480}" type="presParOf" srcId="{93DB0A6A-5F93-4031-9C49-55C62BB0D82B}" destId="{C249C902-B44E-4C27-AC9A-CDED97950608}" srcOrd="5" destOrd="0" presId="urn:microsoft.com/office/officeart/2008/layout/LinedList"/>
    <dgm:cxn modelId="{BBE5908D-6EB8-4D6F-B481-65F539332B3B}" type="presParOf" srcId="{C249C902-B44E-4C27-AC9A-CDED97950608}" destId="{EECDF03F-398A-4021-A250-E86285F09A99}" srcOrd="0" destOrd="0" presId="urn:microsoft.com/office/officeart/2008/layout/LinedList"/>
    <dgm:cxn modelId="{C9E7A24A-F197-4E92-9D36-F858F5B36C18}" type="presParOf" srcId="{C249C902-B44E-4C27-AC9A-CDED97950608}" destId="{2D00C77C-0EBE-4CE7-9E6A-D773128E428F}" srcOrd="1" destOrd="0" presId="urn:microsoft.com/office/officeart/2008/layout/LinedList"/>
    <dgm:cxn modelId="{C8D89DB9-117F-4A76-8D1B-F25E7CEA5FDF}" type="presParOf" srcId="{2D00C77C-0EBE-4CE7-9E6A-D773128E428F}" destId="{6280A503-4A4A-4CB4-9DEA-F2161F06B012}" srcOrd="0" destOrd="0" presId="urn:microsoft.com/office/officeart/2008/layout/LinedList"/>
    <dgm:cxn modelId="{6E799448-F027-4B38-B665-3DD1063913CC}" type="presParOf" srcId="{2D00C77C-0EBE-4CE7-9E6A-D773128E428F}" destId="{A2146984-C71B-4601-A35C-3B2F1E7A79A7}" srcOrd="1" destOrd="0" presId="urn:microsoft.com/office/officeart/2008/layout/LinedList"/>
    <dgm:cxn modelId="{9F0A40A0-CF09-415B-825D-ACC447ACF208}" type="presParOf" srcId="{A2146984-C71B-4601-A35C-3B2F1E7A79A7}" destId="{C67FE7FA-2AF8-465D-96A9-51F18838FFA3}" srcOrd="0" destOrd="0" presId="urn:microsoft.com/office/officeart/2008/layout/LinedList"/>
    <dgm:cxn modelId="{564E2B19-C83F-4628-9BD3-8EE0D6E2B0BF}" type="presParOf" srcId="{A2146984-C71B-4601-A35C-3B2F1E7A79A7}" destId="{32A7ABFE-D609-4414-8B25-00AB3B8A8639}" srcOrd="1" destOrd="0" presId="urn:microsoft.com/office/officeart/2008/layout/LinedList"/>
    <dgm:cxn modelId="{FF800F23-946D-4F34-8A70-7D5E31857433}" type="presParOf" srcId="{A2146984-C71B-4601-A35C-3B2F1E7A79A7}" destId="{485EAF6B-13C4-4B2C-9DDD-DEDCC3EDA751}" srcOrd="2" destOrd="0" presId="urn:microsoft.com/office/officeart/2008/layout/LinedList"/>
    <dgm:cxn modelId="{057EB4C1-3FAA-43B9-9BD2-679631C0CA45}" type="presParOf" srcId="{2D00C77C-0EBE-4CE7-9E6A-D773128E428F}" destId="{AF1A957F-AEE5-44EE-BB58-C245D762643D}" srcOrd="2" destOrd="0" presId="urn:microsoft.com/office/officeart/2008/layout/LinedList"/>
    <dgm:cxn modelId="{0E12F85C-5839-485C-B86B-235A3FAB85C3}" type="presParOf" srcId="{2D00C77C-0EBE-4CE7-9E6A-D773128E428F}" destId="{B0276C59-FF72-4833-A0C3-3AA604395C6B}" srcOrd="3" destOrd="0" presId="urn:microsoft.com/office/officeart/2008/layout/LinedList"/>
    <dgm:cxn modelId="{3A74CAF9-710E-4B20-961F-E571F77C0B3C}" type="presParOf" srcId="{2D00C77C-0EBE-4CE7-9E6A-D773128E428F}" destId="{23819E50-BE14-4A7C-9F30-EC1C37D9E028}" srcOrd="4" destOrd="0" presId="urn:microsoft.com/office/officeart/2008/layout/LinedList"/>
    <dgm:cxn modelId="{8FBE701E-85BD-400F-99DD-D87212420049}" type="presParOf" srcId="{23819E50-BE14-4A7C-9F30-EC1C37D9E028}" destId="{0303FAED-4F6C-45F9-AB98-84D13F2B6C74}" srcOrd="0" destOrd="0" presId="urn:microsoft.com/office/officeart/2008/layout/LinedList"/>
    <dgm:cxn modelId="{26EA3E97-D0DD-4A1E-9909-9DC24243B8CD}" type="presParOf" srcId="{23819E50-BE14-4A7C-9F30-EC1C37D9E028}" destId="{EB7FBCBB-8056-4E36-841C-A8EE19F65F4A}" srcOrd="1" destOrd="0" presId="urn:microsoft.com/office/officeart/2008/layout/LinedList"/>
    <dgm:cxn modelId="{7D5FDB32-144E-4A76-B222-75D7D872E654}" type="presParOf" srcId="{23819E50-BE14-4A7C-9F30-EC1C37D9E028}" destId="{0A7A2907-7323-4F5E-8145-FE6767C8EA79}" srcOrd="2" destOrd="0" presId="urn:microsoft.com/office/officeart/2008/layout/LinedList"/>
    <dgm:cxn modelId="{AE680286-A903-4DBA-947F-1A8F1EF9F63E}" type="presParOf" srcId="{2D00C77C-0EBE-4CE7-9E6A-D773128E428F}" destId="{69305860-EA90-4EED-98FB-D2BF8FC327A0}" srcOrd="5" destOrd="0" presId="urn:microsoft.com/office/officeart/2008/layout/LinedList"/>
    <dgm:cxn modelId="{F1DAF92D-D9A4-4A2F-B9C6-A756B6AB8D47}" type="presParOf" srcId="{2D00C77C-0EBE-4CE7-9E6A-D773128E428F}" destId="{F6E0E438-758C-46EB-93B9-AB24536CFDD8}" srcOrd="6" destOrd="0" presId="urn:microsoft.com/office/officeart/2008/layout/LinedList"/>
    <dgm:cxn modelId="{E95EF1DA-D9BB-464E-87CC-AFB9319247D2}" type="presParOf" srcId="{2D00C77C-0EBE-4CE7-9E6A-D773128E428F}" destId="{9206CBDA-D777-4595-9D47-98F07C0919B4}" srcOrd="7" destOrd="0" presId="urn:microsoft.com/office/officeart/2008/layout/LinedList"/>
    <dgm:cxn modelId="{58E51EA9-D698-4DF7-B48F-C4F46F91DB05}" type="presParOf" srcId="{9206CBDA-D777-4595-9D47-98F07C0919B4}" destId="{5BE7FF73-9FB2-415D-8618-3B25296EE8FE}" srcOrd="0" destOrd="0" presId="urn:microsoft.com/office/officeart/2008/layout/LinedList"/>
    <dgm:cxn modelId="{C41C18CB-2EF7-4824-BC6F-709A2CD22B42}" type="presParOf" srcId="{9206CBDA-D777-4595-9D47-98F07C0919B4}" destId="{CF0324C4-B8ED-45C5-B722-4F711B978277}" srcOrd="1" destOrd="0" presId="urn:microsoft.com/office/officeart/2008/layout/LinedList"/>
    <dgm:cxn modelId="{0FA6A656-A224-4DF5-BCBF-64A24239614C}" type="presParOf" srcId="{9206CBDA-D777-4595-9D47-98F07C0919B4}" destId="{71755616-3BC1-4E43-97A0-4AE419B02C0B}" srcOrd="2" destOrd="0" presId="urn:microsoft.com/office/officeart/2008/layout/LinedList"/>
    <dgm:cxn modelId="{01844C6B-F960-4397-A977-3D9B4504D0A8}" type="presParOf" srcId="{2D00C77C-0EBE-4CE7-9E6A-D773128E428F}" destId="{7C2FDA7B-0FA7-40DA-A067-44E8BEF8C189}" srcOrd="8" destOrd="0" presId="urn:microsoft.com/office/officeart/2008/layout/LinedList"/>
    <dgm:cxn modelId="{006498D5-FA48-4F2F-8C34-6D2EAE70112B}" type="presParOf" srcId="{2D00C77C-0EBE-4CE7-9E6A-D773128E428F}" destId="{5245E681-4D81-4DDB-AF46-854F298FC2BA}" srcOrd="9"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3E3D7-5903-49B8-8BDB-2C0CDD771023}">
      <dsp:nvSpPr>
        <dsp:cNvPr id="0" name=""/>
        <dsp:cNvSpPr/>
      </dsp:nvSpPr>
      <dsp:spPr>
        <a:xfrm rot="10800000">
          <a:off x="2520965" y="2626"/>
          <a:ext cx="7904988" cy="211943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4614" tIns="125730" rIns="234696" bIns="125730" numCol="1" spcCol="1270" anchor="ctr" anchorCtr="0">
          <a:noAutofit/>
        </a:bodyPr>
        <a:lstStyle/>
        <a:p>
          <a:pPr lvl="0" algn="ctr" defTabSz="1466850">
            <a:lnSpc>
              <a:spcPct val="90000"/>
            </a:lnSpc>
            <a:spcBef>
              <a:spcPct val="0"/>
            </a:spcBef>
            <a:spcAft>
              <a:spcPct val="35000"/>
            </a:spcAft>
          </a:pPr>
          <a:r>
            <a:rPr lang="en-US" sz="3300" i="1" kern="1200"/>
            <a:t>The Administrative Council has designated an ad hoc committee to</a:t>
          </a:r>
          <a:r>
            <a:rPr lang="en-US" sz="3300" b="1" i="1" kern="1200"/>
            <a:t> </a:t>
          </a:r>
          <a:r>
            <a:rPr lang="en-US" sz="3300" i="1" kern="1200"/>
            <a:t>review experiences since the 2006 TURA Amendments</a:t>
          </a:r>
          <a:endParaRPr lang="en-US" sz="3300" kern="1200"/>
        </a:p>
      </dsp:txBody>
      <dsp:txXfrm rot="10800000">
        <a:off x="3050825" y="2626"/>
        <a:ext cx="7375128" cy="2119439"/>
      </dsp:txXfrm>
    </dsp:sp>
    <dsp:sp modelId="{2BDDB9F4-2704-4384-8AC0-0F4BAF53EF2B}">
      <dsp:nvSpPr>
        <dsp:cNvPr id="0" name=""/>
        <dsp:cNvSpPr/>
      </dsp:nvSpPr>
      <dsp:spPr>
        <a:xfrm>
          <a:off x="1461246" y="2626"/>
          <a:ext cx="2119439" cy="211943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DC3DE-79E5-4E7E-8C15-57D0C409EE96}">
      <dsp:nvSpPr>
        <dsp:cNvPr id="0" name=""/>
        <dsp:cNvSpPr/>
      </dsp:nvSpPr>
      <dsp:spPr>
        <a:xfrm rot="10800000">
          <a:off x="2520965" y="2754734"/>
          <a:ext cx="7904988" cy="211943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4614" tIns="125730" rIns="234696" bIns="125730" numCol="1" spcCol="1270" anchor="ctr" anchorCtr="0">
          <a:noAutofit/>
        </a:bodyPr>
        <a:lstStyle/>
        <a:p>
          <a:pPr lvl="0" algn="ctr" defTabSz="1466850">
            <a:lnSpc>
              <a:spcPct val="90000"/>
            </a:lnSpc>
            <a:spcBef>
              <a:spcPct val="0"/>
            </a:spcBef>
            <a:spcAft>
              <a:spcPct val="35000"/>
            </a:spcAft>
          </a:pPr>
          <a:r>
            <a:rPr lang="en-US" sz="3300" i="1" kern="1200"/>
            <a:t>Looking forward to the next decade and the critical priorities of Massachusetts with respect to toxic chemicals and safer materials. </a:t>
          </a:r>
          <a:endParaRPr lang="en-US" sz="3300" kern="1200"/>
        </a:p>
      </dsp:txBody>
      <dsp:txXfrm rot="10800000">
        <a:off x="3050825" y="2754734"/>
        <a:ext cx="7375128" cy="2119439"/>
      </dsp:txXfrm>
    </dsp:sp>
    <dsp:sp modelId="{C52CECCE-3430-42EA-9B4C-4AC6E1B502B1}">
      <dsp:nvSpPr>
        <dsp:cNvPr id="0" name=""/>
        <dsp:cNvSpPr/>
      </dsp:nvSpPr>
      <dsp:spPr>
        <a:xfrm>
          <a:off x="1461246" y="2754734"/>
          <a:ext cx="2119439" cy="2119439"/>
        </a:xfrm>
        <a:prstGeom prst="ellipse">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4F9A5-8AA5-4A41-B5B4-E3EDDE0249CF}">
      <dsp:nvSpPr>
        <dsp:cNvPr id="0" name=""/>
        <dsp:cNvSpPr/>
      </dsp:nvSpPr>
      <dsp:spPr>
        <a:xfrm>
          <a:off x="0" y="79611"/>
          <a:ext cx="12649200" cy="12712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t>Steel Art Company,  Norwood</a:t>
          </a:r>
        </a:p>
      </dsp:txBody>
      <dsp:txXfrm>
        <a:off x="62055" y="141666"/>
        <a:ext cx="12525090" cy="1147095"/>
      </dsp:txXfrm>
    </dsp:sp>
    <dsp:sp modelId="{61652D72-D9B7-428C-87E2-140D93FC3033}">
      <dsp:nvSpPr>
        <dsp:cNvPr id="0" name=""/>
        <dsp:cNvSpPr/>
      </dsp:nvSpPr>
      <dsp:spPr>
        <a:xfrm>
          <a:off x="0" y="1350816"/>
          <a:ext cx="12649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61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Safer substitute for n propyl bromide</a:t>
          </a:r>
        </a:p>
      </dsp:txBody>
      <dsp:txXfrm>
        <a:off x="0" y="1350816"/>
        <a:ext cx="12649200" cy="529920"/>
      </dsp:txXfrm>
    </dsp:sp>
    <dsp:sp modelId="{6ADDECF2-6B9D-4BE1-856E-20F82C61B0FA}">
      <dsp:nvSpPr>
        <dsp:cNvPr id="0" name=""/>
        <dsp:cNvSpPr/>
      </dsp:nvSpPr>
      <dsp:spPr>
        <a:xfrm>
          <a:off x="0" y="1880736"/>
          <a:ext cx="12649200" cy="12712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t>Grove Hall Cleaners, Dorchester</a:t>
          </a:r>
        </a:p>
      </dsp:txBody>
      <dsp:txXfrm>
        <a:off x="62055" y="1942791"/>
        <a:ext cx="12525090" cy="1147095"/>
      </dsp:txXfrm>
    </dsp:sp>
    <dsp:sp modelId="{56ACA89C-29FF-499A-A193-EF2DD83691A5}">
      <dsp:nvSpPr>
        <dsp:cNvPr id="0" name=""/>
        <dsp:cNvSpPr/>
      </dsp:nvSpPr>
      <dsp:spPr>
        <a:xfrm>
          <a:off x="0" y="3151942"/>
          <a:ext cx="12649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61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Professional wet cleaning</a:t>
          </a:r>
        </a:p>
      </dsp:txBody>
      <dsp:txXfrm>
        <a:off x="0" y="3151942"/>
        <a:ext cx="12649200" cy="529920"/>
      </dsp:txXfrm>
    </dsp:sp>
    <dsp:sp modelId="{FCE66458-4691-404E-89F4-A283E99437B5}">
      <dsp:nvSpPr>
        <dsp:cNvPr id="0" name=""/>
        <dsp:cNvSpPr/>
      </dsp:nvSpPr>
      <dsp:spPr>
        <a:xfrm>
          <a:off x="0" y="3681862"/>
          <a:ext cx="12649200" cy="12712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Asst. Prof. Chen, UMass Lowell Plastics Engineering, partnering with Johnson Matthey</a:t>
          </a:r>
        </a:p>
      </dsp:txBody>
      <dsp:txXfrm>
        <a:off x="62055" y="3743917"/>
        <a:ext cx="12525090" cy="1147095"/>
      </dsp:txXfrm>
    </dsp:sp>
    <dsp:sp modelId="{EB2CE125-A76A-45B6-9B9A-8D6863E6E3AB}">
      <dsp:nvSpPr>
        <dsp:cNvPr id="0" name=""/>
        <dsp:cNvSpPr/>
      </dsp:nvSpPr>
      <dsp:spPr>
        <a:xfrm>
          <a:off x="0" y="4953067"/>
          <a:ext cx="12649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161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Safer substitute for methylene chlorine in pharmaceuticals</a:t>
          </a:r>
        </a:p>
      </dsp:txBody>
      <dsp:txXfrm>
        <a:off x="0" y="4953067"/>
        <a:ext cx="12649200" cy="52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34B3F-3533-4DF8-A278-7AF87165AA51}">
      <dsp:nvSpPr>
        <dsp:cNvPr id="0" name=""/>
        <dsp:cNvSpPr/>
      </dsp:nvSpPr>
      <dsp:spPr>
        <a:xfrm>
          <a:off x="0" y="2605"/>
          <a:ext cx="10744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8F796-429A-4F3B-89D8-342863E03283}">
      <dsp:nvSpPr>
        <dsp:cNvPr id="0" name=""/>
        <dsp:cNvSpPr/>
      </dsp:nvSpPr>
      <dsp:spPr>
        <a:xfrm>
          <a:off x="0" y="2605"/>
          <a:ext cx="3557779" cy="1777039"/>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kern="1200" dirty="0"/>
            <a:t>TURI questions:</a:t>
          </a:r>
        </a:p>
      </dsp:txBody>
      <dsp:txXfrm>
        <a:off x="0" y="2605"/>
        <a:ext cx="3557779" cy="1777039"/>
      </dsp:txXfrm>
    </dsp:sp>
    <dsp:sp modelId="{DACCF547-B34B-4383-A819-E8AF744B6506}">
      <dsp:nvSpPr>
        <dsp:cNvPr id="0" name=""/>
        <dsp:cNvSpPr/>
      </dsp:nvSpPr>
      <dsp:spPr>
        <a:xfrm>
          <a:off x="3692501" y="83301"/>
          <a:ext cx="7050461" cy="161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0" kern="1200" dirty="0"/>
            <a:t>Liz Harriman </a:t>
          </a:r>
          <a:r>
            <a:rPr lang="en-US" sz="2400" b="0" kern="1200" dirty="0">
              <a:hlinkClick xmlns:r="http://schemas.openxmlformats.org/officeDocument/2006/relationships" r:id="rId1"/>
            </a:rPr>
            <a:t>harriman@turi.org</a:t>
          </a:r>
          <a:endParaRPr lang="en-US" sz="2400" b="0" kern="1200" dirty="0"/>
        </a:p>
        <a:p>
          <a:pPr lvl="0" algn="l" defTabSz="1244600">
            <a:lnSpc>
              <a:spcPct val="90000"/>
            </a:lnSpc>
            <a:spcBef>
              <a:spcPct val="0"/>
            </a:spcBef>
            <a:spcAft>
              <a:spcPct val="35000"/>
            </a:spcAft>
          </a:pPr>
          <a:r>
            <a:rPr lang="en-US" sz="2800" b="0" kern="1200" dirty="0"/>
            <a:t>TURI Staff: </a:t>
          </a:r>
          <a:r>
            <a:rPr lang="en-US" sz="2400" b="0" kern="1200" dirty="0">
              <a:hlinkClick xmlns:r="http://schemas.openxmlformats.org/officeDocument/2006/relationships" r:id="rId2"/>
            </a:rPr>
            <a:t>https://www.turi.org/About/Staff_List</a:t>
          </a:r>
          <a:endParaRPr lang="en-US" sz="2400" b="0" kern="1200" dirty="0"/>
        </a:p>
      </dsp:txBody>
      <dsp:txXfrm>
        <a:off x="3692501" y="83301"/>
        <a:ext cx="7050461" cy="1613913"/>
      </dsp:txXfrm>
    </dsp:sp>
    <dsp:sp modelId="{3896DBCD-926E-40EB-BA44-FEB7C52E44A7}">
      <dsp:nvSpPr>
        <dsp:cNvPr id="0" name=""/>
        <dsp:cNvSpPr/>
      </dsp:nvSpPr>
      <dsp:spPr>
        <a:xfrm>
          <a:off x="3557779" y="1697214"/>
          <a:ext cx="718518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976255-303E-4E07-BCDE-9BF118DA4845}">
      <dsp:nvSpPr>
        <dsp:cNvPr id="0" name=""/>
        <dsp:cNvSpPr/>
      </dsp:nvSpPr>
      <dsp:spPr>
        <a:xfrm>
          <a:off x="0" y="1779645"/>
          <a:ext cx="10744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E6D345-09A6-4016-9838-A7446EE669A1}">
      <dsp:nvSpPr>
        <dsp:cNvPr id="0" name=""/>
        <dsp:cNvSpPr/>
      </dsp:nvSpPr>
      <dsp:spPr>
        <a:xfrm>
          <a:off x="0" y="1737885"/>
          <a:ext cx="3564191" cy="1777039"/>
        </a:xfrm>
        <a:prstGeom prst="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kern="1200" dirty="0">
              <a:solidFill>
                <a:schemeClr val="bg1"/>
              </a:solidFill>
            </a:rPr>
            <a:t>OTA questions:</a:t>
          </a:r>
        </a:p>
      </dsp:txBody>
      <dsp:txXfrm>
        <a:off x="0" y="1737885"/>
        <a:ext cx="3564191" cy="1777039"/>
      </dsp:txXfrm>
    </dsp:sp>
    <dsp:sp modelId="{D302E630-6787-4802-93FE-A8489267A7AA}">
      <dsp:nvSpPr>
        <dsp:cNvPr id="0" name=""/>
        <dsp:cNvSpPr/>
      </dsp:nvSpPr>
      <dsp:spPr>
        <a:xfrm>
          <a:off x="3698756" y="1860341"/>
          <a:ext cx="7042225" cy="161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0" kern="1200" dirty="0"/>
            <a:t>Tiffany Skogstrom </a:t>
          </a:r>
          <a:r>
            <a:rPr lang="en-US" sz="2400" b="0" kern="1200" dirty="0">
              <a:hlinkClick xmlns:r="http://schemas.openxmlformats.org/officeDocument/2006/relationships" r:id="rId3"/>
            </a:rPr>
            <a:t>Tiffany.skogstrom@mass.gov</a:t>
          </a:r>
          <a:endParaRPr lang="en-US" sz="2400" b="0" kern="1200" dirty="0"/>
        </a:p>
        <a:p>
          <a:pPr lvl="0" algn="l" defTabSz="1244600">
            <a:lnSpc>
              <a:spcPct val="90000"/>
            </a:lnSpc>
            <a:spcBef>
              <a:spcPct val="0"/>
            </a:spcBef>
            <a:spcAft>
              <a:spcPct val="35000"/>
            </a:spcAft>
          </a:pPr>
          <a:r>
            <a:rPr lang="en-US" sz="2800" b="0" kern="1200" dirty="0"/>
            <a:t>OTA Staff: </a:t>
          </a:r>
          <a:r>
            <a:rPr lang="en-US" sz="2000" b="0" kern="1200" dirty="0">
              <a:hlinkClick xmlns:r="http://schemas.openxmlformats.org/officeDocument/2006/relationships" r:id="rId4"/>
            </a:rPr>
            <a:t>https://www.mass.gov/service-details/otas-team</a:t>
          </a:r>
          <a:endParaRPr lang="en-US" sz="2000" b="0" kern="1200" dirty="0"/>
        </a:p>
        <a:p>
          <a:pPr lvl="0" algn="l" defTabSz="1244600">
            <a:lnSpc>
              <a:spcPct val="90000"/>
            </a:lnSpc>
            <a:spcBef>
              <a:spcPct val="0"/>
            </a:spcBef>
            <a:spcAft>
              <a:spcPct val="35000"/>
            </a:spcAft>
          </a:pPr>
          <a:endParaRPr lang="en-US" sz="2400" kern="1200" dirty="0"/>
        </a:p>
      </dsp:txBody>
      <dsp:txXfrm>
        <a:off x="3698756" y="1860341"/>
        <a:ext cx="7042225" cy="1613913"/>
      </dsp:txXfrm>
    </dsp:sp>
    <dsp:sp modelId="{CC6BEF48-2268-4C20-9F19-66D1DA2B3E9F}">
      <dsp:nvSpPr>
        <dsp:cNvPr id="0" name=""/>
        <dsp:cNvSpPr/>
      </dsp:nvSpPr>
      <dsp:spPr>
        <a:xfrm>
          <a:off x="3564191" y="3474254"/>
          <a:ext cx="717678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75D52-54C4-4188-A037-76B544851D76}">
      <dsp:nvSpPr>
        <dsp:cNvPr id="0" name=""/>
        <dsp:cNvSpPr/>
      </dsp:nvSpPr>
      <dsp:spPr>
        <a:xfrm>
          <a:off x="0" y="3556685"/>
          <a:ext cx="10744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DF03F-398A-4021-A250-E86285F09A99}">
      <dsp:nvSpPr>
        <dsp:cNvPr id="0" name=""/>
        <dsp:cNvSpPr/>
      </dsp:nvSpPr>
      <dsp:spPr>
        <a:xfrm>
          <a:off x="0" y="3556685"/>
          <a:ext cx="3532448" cy="1777039"/>
        </a:xfrm>
        <a:prstGeom prst="rect">
          <a:avLst/>
        </a:prstGeom>
        <a:solidFill>
          <a:schemeClr val="accent1">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kern="1200" dirty="0" err="1">
              <a:solidFill>
                <a:schemeClr val="bg1"/>
              </a:solidFill>
            </a:rPr>
            <a:t>MassDEP</a:t>
          </a:r>
          <a:r>
            <a:rPr lang="en-US" sz="4400" kern="1200" dirty="0">
              <a:solidFill>
                <a:schemeClr val="bg1"/>
              </a:solidFill>
            </a:rPr>
            <a:t> questions:</a:t>
          </a:r>
        </a:p>
      </dsp:txBody>
      <dsp:txXfrm>
        <a:off x="0" y="3556685"/>
        <a:ext cx="3532448" cy="1777039"/>
      </dsp:txXfrm>
    </dsp:sp>
    <dsp:sp modelId="{32A7ABFE-D609-4414-8B25-00AB3B8A8639}">
      <dsp:nvSpPr>
        <dsp:cNvPr id="0" name=""/>
        <dsp:cNvSpPr/>
      </dsp:nvSpPr>
      <dsp:spPr>
        <a:xfrm>
          <a:off x="3667642" y="3584451"/>
          <a:ext cx="7075171" cy="555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Planning: Lynn </a:t>
          </a:r>
          <a:r>
            <a:rPr lang="en-US" sz="2800" kern="1200" dirty="0" err="1"/>
            <a:t>Heisey</a:t>
          </a:r>
          <a:r>
            <a:rPr lang="en-US" sz="2800" kern="1200" dirty="0"/>
            <a:t> Cain</a:t>
          </a:r>
          <a:r>
            <a:rPr lang="en-US" sz="3600" kern="1200" dirty="0"/>
            <a:t> </a:t>
          </a:r>
          <a:r>
            <a:rPr lang="en-US" sz="2400" kern="1200" dirty="0">
              <a:hlinkClick xmlns:r="http://schemas.openxmlformats.org/officeDocument/2006/relationships" r:id="rId5"/>
            </a:rPr>
            <a:t>lynn.cain@mass.gov</a:t>
          </a:r>
          <a:endParaRPr lang="en-US" sz="2400" kern="1200" dirty="0"/>
        </a:p>
      </dsp:txBody>
      <dsp:txXfrm>
        <a:off x="3667642" y="3584451"/>
        <a:ext cx="7075171" cy="555324"/>
      </dsp:txXfrm>
    </dsp:sp>
    <dsp:sp modelId="{AF1A957F-AEE5-44EE-BB58-C245D762643D}">
      <dsp:nvSpPr>
        <dsp:cNvPr id="0" name=""/>
        <dsp:cNvSpPr/>
      </dsp:nvSpPr>
      <dsp:spPr>
        <a:xfrm>
          <a:off x="3532448" y="4139776"/>
          <a:ext cx="72103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FBCBB-8056-4E36-841C-A8EE19F65F4A}">
      <dsp:nvSpPr>
        <dsp:cNvPr id="0" name=""/>
        <dsp:cNvSpPr/>
      </dsp:nvSpPr>
      <dsp:spPr>
        <a:xfrm>
          <a:off x="3667642" y="4167542"/>
          <a:ext cx="7075171" cy="555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Reporting: Walter Hope </a:t>
          </a:r>
          <a:r>
            <a:rPr lang="en-US" sz="2400" kern="1200" dirty="0">
              <a:hlinkClick xmlns:r="http://schemas.openxmlformats.org/officeDocument/2006/relationships" r:id="rId6"/>
            </a:rPr>
            <a:t>walter.hope@mass.gov</a:t>
          </a:r>
          <a:endParaRPr lang="en-US" sz="2400" kern="1200" dirty="0"/>
        </a:p>
      </dsp:txBody>
      <dsp:txXfrm>
        <a:off x="3667642" y="4167542"/>
        <a:ext cx="7075171" cy="555324"/>
      </dsp:txXfrm>
    </dsp:sp>
    <dsp:sp modelId="{69305860-EA90-4EED-98FB-D2BF8FC327A0}">
      <dsp:nvSpPr>
        <dsp:cNvPr id="0" name=""/>
        <dsp:cNvSpPr/>
      </dsp:nvSpPr>
      <dsp:spPr>
        <a:xfrm>
          <a:off x="3532448" y="4722867"/>
          <a:ext cx="72103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0324C4-B8ED-45C5-B722-4F711B978277}">
      <dsp:nvSpPr>
        <dsp:cNvPr id="0" name=""/>
        <dsp:cNvSpPr/>
      </dsp:nvSpPr>
      <dsp:spPr>
        <a:xfrm>
          <a:off x="3667642" y="4750634"/>
          <a:ext cx="7075171" cy="555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C&amp;E: Veronica </a:t>
          </a:r>
          <a:r>
            <a:rPr lang="en-US" sz="2800" kern="1200" dirty="0" err="1"/>
            <a:t>Wancho</a:t>
          </a:r>
          <a:r>
            <a:rPr lang="en-US" sz="2800" kern="1200" dirty="0"/>
            <a:t> O'Donnell </a:t>
          </a:r>
          <a:r>
            <a:rPr lang="en-US" sz="2400" kern="1200" dirty="0"/>
            <a:t> </a:t>
          </a:r>
          <a:r>
            <a:rPr lang="en-US" sz="2400" kern="1200" dirty="0">
              <a:hlinkClick xmlns:r="http://schemas.openxmlformats.org/officeDocument/2006/relationships" r:id="rId7"/>
            </a:rPr>
            <a:t>veronica.odonnell@state.ma.us</a:t>
          </a:r>
          <a:endParaRPr lang="en-US" sz="2400" kern="1200" dirty="0"/>
        </a:p>
        <a:p>
          <a:pPr lvl="0" algn="l" defTabSz="1244600">
            <a:lnSpc>
              <a:spcPct val="90000"/>
            </a:lnSpc>
            <a:spcBef>
              <a:spcPct val="0"/>
            </a:spcBef>
            <a:spcAft>
              <a:spcPct val="35000"/>
            </a:spcAft>
          </a:pPr>
          <a:r>
            <a:rPr lang="en-US" sz="2400" kern="1200" dirty="0"/>
            <a:t> </a:t>
          </a:r>
        </a:p>
        <a:p>
          <a:pPr lvl="0" algn="l" defTabSz="1244600">
            <a:lnSpc>
              <a:spcPct val="90000"/>
            </a:lnSpc>
            <a:spcBef>
              <a:spcPct val="0"/>
            </a:spcBef>
            <a:spcAft>
              <a:spcPct val="35000"/>
            </a:spcAft>
          </a:pPr>
          <a:endParaRPr lang="en-US" sz="2400" kern="1200" dirty="0"/>
        </a:p>
      </dsp:txBody>
      <dsp:txXfrm>
        <a:off x="3667642" y="4750634"/>
        <a:ext cx="7075171" cy="555324"/>
      </dsp:txXfrm>
    </dsp:sp>
    <dsp:sp modelId="{7C2FDA7B-0FA7-40DA-A067-44E8BEF8C189}">
      <dsp:nvSpPr>
        <dsp:cNvPr id="0" name=""/>
        <dsp:cNvSpPr/>
      </dsp:nvSpPr>
      <dsp:spPr>
        <a:xfrm>
          <a:off x="3532448" y="5305959"/>
          <a:ext cx="72103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FEC96F37-4071-436C-9E2B-03C6D6808436}" type="datetimeFigureOut">
              <a:rPr lang="en-US" smtClean="0"/>
              <a:t>11/18/2020</a:t>
            </a:fld>
            <a:endParaRPr lang="en-US"/>
          </a:p>
        </p:txBody>
      </p:sp>
      <p:sp>
        <p:nvSpPr>
          <p:cNvPr id="4" name="Slide Image Placeholder 3"/>
          <p:cNvSpPr>
            <a:spLocks noGrp="1" noRot="1" noChangeAspect="1"/>
          </p:cNvSpPr>
          <p:nvPr>
            <p:ph type="sldImg" idx="2"/>
          </p:nvPr>
        </p:nvSpPr>
        <p:spPr>
          <a:xfrm>
            <a:off x="2698750" y="971550"/>
            <a:ext cx="4660900"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C37C6C6E-5483-44BC-872A-477E3A8ACAA4}" type="slidenum">
              <a:rPr lang="en-US" smtClean="0"/>
              <a:t>‹#›</a:t>
            </a:fld>
            <a:endParaRPr lang="en-US"/>
          </a:p>
        </p:txBody>
      </p:sp>
    </p:spTree>
    <p:extLst>
      <p:ext uri="{BB962C8B-B14F-4D97-AF65-F5344CB8AC3E}">
        <p14:creationId xmlns:p14="http://schemas.microsoft.com/office/powerpoint/2010/main" val="83288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toxics-release-inventory-tri-program/addition-certain-pfas-tri-national-defense-authorization-ac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C6C6E-5483-44BC-872A-477E3A8ACAA4}" type="slidenum">
              <a:rPr lang="en-US" smtClean="0"/>
              <a:t>1</a:t>
            </a:fld>
            <a:endParaRPr lang="en-US"/>
          </a:p>
        </p:txBody>
      </p:sp>
    </p:spTree>
    <p:extLst>
      <p:ext uri="{BB962C8B-B14F-4D97-AF65-F5344CB8AC3E}">
        <p14:creationId xmlns:p14="http://schemas.microsoft.com/office/powerpoint/2010/main" val="1503664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it back to Tiffany to wrap us up</a:t>
            </a:r>
            <a:endParaRPr lang="en-US" dirty="0"/>
          </a:p>
        </p:txBody>
      </p:sp>
      <p:sp>
        <p:nvSpPr>
          <p:cNvPr id="4" name="Slide Number Placeholder 3"/>
          <p:cNvSpPr>
            <a:spLocks noGrp="1"/>
          </p:cNvSpPr>
          <p:nvPr>
            <p:ph type="sldNum" sz="quarter" idx="10"/>
          </p:nvPr>
        </p:nvSpPr>
        <p:spPr/>
        <p:txBody>
          <a:bodyPr/>
          <a:lstStyle/>
          <a:p>
            <a:fld id="{C37C6C6E-5483-44BC-872A-477E3A8ACAA4}" type="slidenum">
              <a:rPr lang="en-US" smtClean="0"/>
              <a:t>10</a:t>
            </a:fld>
            <a:endParaRPr lang="en-US"/>
          </a:p>
        </p:txBody>
      </p:sp>
    </p:spTree>
    <p:extLst>
      <p:ext uri="{BB962C8B-B14F-4D97-AF65-F5344CB8AC3E}">
        <p14:creationId xmlns:p14="http://schemas.microsoft.com/office/powerpoint/2010/main" val="1286847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904DA3-8C50-4B45-8BF4-106021A69EAB}" type="slidenum">
              <a:rPr lang="en-US" smtClean="0"/>
              <a:pPr>
                <a:defRPr/>
              </a:pPr>
              <a:t>11</a:t>
            </a:fld>
            <a:endParaRPr lang="en-US" dirty="0"/>
          </a:p>
        </p:txBody>
      </p:sp>
    </p:spTree>
    <p:extLst>
      <p:ext uri="{BB962C8B-B14F-4D97-AF65-F5344CB8AC3E}">
        <p14:creationId xmlns:p14="http://schemas.microsoft.com/office/powerpoint/2010/main" val="218122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See handout for link to EPA list of chemicals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Public hearing on Friday afternoon 1PM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37C6C6E-5483-44BC-872A-477E3A8ACAA4}" type="slidenum">
              <a:rPr lang="en-US" smtClean="0"/>
              <a:t>2</a:t>
            </a:fld>
            <a:endParaRPr lang="en-US"/>
          </a:p>
        </p:txBody>
      </p:sp>
    </p:spTree>
    <p:extLst>
      <p:ext uri="{BB962C8B-B14F-4D97-AF65-F5344CB8AC3E}">
        <p14:creationId xmlns:p14="http://schemas.microsoft.com/office/powerpoint/2010/main" val="367091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p:spPr>
      </p:sp>
      <p:sp>
        <p:nvSpPr>
          <p:cNvPr id="3" name="Notes Placeholder 2"/>
          <p:cNvSpPr>
            <a:spLocks noGrp="1"/>
          </p:cNvSpPr>
          <p:nvPr>
            <p:ph type="body" idx="1"/>
          </p:nvPr>
        </p:nvSpPr>
        <p:spPr/>
        <p:txBody>
          <a:bodyPr/>
          <a:lstStyle/>
          <a:p>
            <a:r>
              <a:rPr lang="en-US" sz="3800" b="1" dirty="0"/>
              <a:t>Objective:</a:t>
            </a:r>
            <a:r>
              <a:rPr lang="en-US" sz="3800" dirty="0"/>
              <a:t> </a:t>
            </a:r>
            <a:r>
              <a:rPr lang="en-US" sz="1200" kern="1200" dirty="0">
                <a:solidFill>
                  <a:schemeClr val="tx1"/>
                </a:solidFill>
                <a:effectLst/>
                <a:latin typeface="+mn-lt"/>
                <a:ea typeface="+mn-ea"/>
                <a:cs typeface="+mn-cs"/>
              </a:rPr>
              <a:t>The Administrative Council has created an ad hoc committee 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review experiences in the 10+ years since the 2006 TURA Amendments, and look forward to the next decade and the critical priorities of Massachusetts with respect to toxic chemicals and safer materials.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objective of the TURA Program Strengthening AHC  is to review and strengthen the effectiveness and value of TURA program activities and requirements to Massachusetts businesses while ensuring ongoing progress in reducing the use of toxics in the Commonwealth and increasing the adoption of safer materials</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37C6C6E-5483-44BC-872A-477E3A8ACAA4}" type="slidenum">
              <a:rPr lang="en-US" smtClean="0"/>
              <a:t>3</a:t>
            </a:fld>
            <a:endParaRPr lang="en-US"/>
          </a:p>
        </p:txBody>
      </p:sp>
    </p:spTree>
    <p:extLst>
      <p:ext uri="{BB962C8B-B14F-4D97-AF65-F5344CB8AC3E}">
        <p14:creationId xmlns:p14="http://schemas.microsoft.com/office/powerpoint/2010/main" val="6522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p:spPr>
      </p:sp>
      <p:sp>
        <p:nvSpPr>
          <p:cNvPr id="3" name="Notes Placeholder 2"/>
          <p:cNvSpPr>
            <a:spLocks noGrp="1"/>
          </p:cNvSpPr>
          <p:nvPr>
            <p:ph type="body" idx="1"/>
          </p:nvPr>
        </p:nvSpPr>
        <p:spPr/>
        <p:txBody>
          <a:bodyPr/>
          <a:lstStyle/>
          <a:p>
            <a:r>
              <a:rPr lang="en-US" b="1" dirty="0" smtClean="0"/>
              <a:t>Tomorrow – 3-5PM, orientation will be recorded as well</a:t>
            </a:r>
          </a:p>
          <a:p>
            <a:endParaRPr lang="en-US" b="1" dirty="0" smtClean="0"/>
          </a:p>
          <a:p>
            <a:r>
              <a:rPr lang="en-US" b="1" dirty="0" smtClean="0"/>
              <a:t>C&amp;E</a:t>
            </a:r>
            <a:r>
              <a:rPr lang="en-US" b="1" baseline="0" dirty="0" smtClean="0"/>
              <a:t> </a:t>
            </a:r>
            <a:r>
              <a:rPr lang="en-US" baseline="0" dirty="0"/>
              <a:t>– level playing field, DEP has begun calling in some plans and reviewing them, use this to improve productive of planning and improve targeting of program services and education</a:t>
            </a:r>
          </a:p>
          <a:p>
            <a:r>
              <a:rPr lang="en-US" b="1" baseline="0" dirty="0"/>
              <a:t>RC planning </a:t>
            </a:r>
            <a:r>
              <a:rPr lang="en-US" b="0" baseline="0" dirty="0"/>
              <a:t>– 2006 amendments introduced option for companies that weren’t getting return from TUR planning every 2 </a:t>
            </a:r>
            <a:r>
              <a:rPr lang="en-US" b="0" baseline="0" dirty="0" err="1"/>
              <a:t>yrs</a:t>
            </a:r>
            <a:r>
              <a:rPr lang="en-US" b="0" baseline="0" dirty="0"/>
              <a:t>, but hasn’t been used as much as anticipated. </a:t>
            </a:r>
            <a:r>
              <a:rPr lang="en-US" baseline="0" dirty="0"/>
              <a:t>how do we increase participation in this option and increase productivity of planning process?</a:t>
            </a:r>
          </a:p>
          <a:p>
            <a:r>
              <a:rPr lang="en-US" b="1" baseline="0" dirty="0"/>
              <a:t>TUR planners</a:t>
            </a:r>
            <a:r>
              <a:rPr lang="en-US" baseline="0" dirty="0"/>
              <a:t> – backbone of effective TUR planning – QC, Continuing </a:t>
            </a:r>
            <a:r>
              <a:rPr lang="en-US" baseline="0" dirty="0" err="1"/>
              <a:t>ed</a:t>
            </a:r>
            <a:r>
              <a:rPr lang="en-US" baseline="0" dirty="0"/>
              <a:t>, RC certification</a:t>
            </a:r>
          </a:p>
          <a:p>
            <a:r>
              <a:rPr lang="en-US" b="1" baseline="0" dirty="0"/>
              <a:t>Chemical list</a:t>
            </a:r>
            <a:r>
              <a:rPr lang="en-US" baseline="0" dirty="0"/>
              <a:t>, 2006 amendments provided for HHS, LHS, and changed the priority user segments provision.  How has this worked so far?  How do we maintain current and relevant chemical list going forward?</a:t>
            </a:r>
          </a:p>
          <a:p>
            <a:r>
              <a:rPr lang="en-US" b="1" dirty="0"/>
              <a:t>Fees </a:t>
            </a:r>
            <a:r>
              <a:rPr lang="en-US" dirty="0"/>
              <a:t>– provision in 2006 amendments for</a:t>
            </a:r>
            <a:r>
              <a:rPr lang="en-US" baseline="0" dirty="0"/>
              <a:t> council to review, a proposal was made, but never acted on; </a:t>
            </a:r>
            <a:r>
              <a:rPr lang="en-US" dirty="0"/>
              <a:t>the fees haven’t changed in 30 </a:t>
            </a:r>
            <a:r>
              <a:rPr lang="en-US" dirty="0" err="1"/>
              <a:t>yrs</a:t>
            </a:r>
            <a:r>
              <a:rPr lang="en-US" dirty="0"/>
              <a:t>, </a:t>
            </a:r>
          </a:p>
        </p:txBody>
      </p:sp>
      <p:sp>
        <p:nvSpPr>
          <p:cNvPr id="4" name="Slide Number Placeholder 3"/>
          <p:cNvSpPr>
            <a:spLocks noGrp="1"/>
          </p:cNvSpPr>
          <p:nvPr>
            <p:ph type="sldNum" sz="quarter" idx="10"/>
          </p:nvPr>
        </p:nvSpPr>
        <p:spPr/>
        <p:txBody>
          <a:bodyPr/>
          <a:lstStyle/>
          <a:p>
            <a:fld id="{C37C6C6E-5483-44BC-872A-477E3A8ACAA4}" type="slidenum">
              <a:rPr lang="en-US" smtClean="0"/>
              <a:t>4</a:t>
            </a:fld>
            <a:endParaRPr lang="en-US"/>
          </a:p>
        </p:txBody>
      </p:sp>
    </p:spTree>
    <p:extLst>
      <p:ext uri="{BB962C8B-B14F-4D97-AF65-F5344CB8AC3E}">
        <p14:creationId xmlns:p14="http://schemas.microsoft.com/office/powerpoint/2010/main" val="17506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p:spPr>
      </p:sp>
      <p:sp>
        <p:nvSpPr>
          <p:cNvPr id="3" name="Notes Placeholder 2"/>
          <p:cNvSpPr>
            <a:spLocks noGrp="1"/>
          </p:cNvSpPr>
          <p:nvPr>
            <p:ph type="body" idx="1"/>
          </p:nvPr>
        </p:nvSpPr>
        <p:spPr/>
        <p:txBody>
          <a:bodyPr/>
          <a:lstStyle/>
          <a:p>
            <a:r>
              <a:rPr lang="en-US" dirty="0" smtClean="0"/>
              <a:t>(SAB met</a:t>
            </a:r>
            <a:r>
              <a:rPr lang="en-US" baseline="0" dirty="0" smtClean="0"/>
              <a:t> yesterday, Nov 18)</a:t>
            </a:r>
            <a:endParaRPr lang="en-US" dirty="0" smtClean="0"/>
          </a:p>
          <a:p>
            <a:r>
              <a:rPr lang="en-US" dirty="0" smtClean="0"/>
              <a:t>SAB</a:t>
            </a:r>
            <a:r>
              <a:rPr lang="en-US" baseline="0" dirty="0" smtClean="0"/>
              <a:t> begun work on 2 categories of chemicals.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Quats</a:t>
            </a:r>
            <a:r>
              <a:rPr lang="en-US" baseline="0" dirty="0" smtClean="0"/>
              <a:t> </a:t>
            </a:r>
            <a:r>
              <a:rPr lang="en-US" baseline="0" dirty="0"/>
              <a:t>used </a:t>
            </a:r>
            <a:r>
              <a:rPr lang="en-US" baseline="0" dirty="0" smtClean="0"/>
              <a:t>in many disinfectant products – because of the pandemic and the rapid rise in use of these and other disinfectants, concerned with health and environmental effects.  For example, the SAB is looking at asthma and respiratory issues, among other endpoints. Focus is on the alkyl and benzyl </a:t>
            </a:r>
            <a:r>
              <a:rPr lang="en-US" baseline="0" dirty="0" err="1" smtClean="0"/>
              <a:t>quats</a:t>
            </a:r>
            <a:r>
              <a:rPr lang="en-US" baseline="0" dirty="0" smtClean="0"/>
              <a:t> used in disinfectants. More info on SAB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Program Rec’d petition (CWA and PEER) to list CNTs and CNFs – SAB beginning by having some experts present to them while they are deliberating on </a:t>
            </a:r>
            <a:r>
              <a:rPr lang="en-US" baseline="0" dirty="0" err="1" smtClean="0"/>
              <a:t>quats</a:t>
            </a:r>
            <a:r>
              <a:rPr lang="en-US" baseline="0" dirty="0" smtClean="0"/>
              <a:t>, then will begin deliberations on nanomaterials.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Call for information on both out now – contact Heather Tenney if you have questions or would like to offer information</a:t>
            </a:r>
          </a:p>
          <a:p>
            <a:endParaRPr lang="en-US" baseline="0" dirty="0"/>
          </a:p>
        </p:txBody>
      </p:sp>
      <p:sp>
        <p:nvSpPr>
          <p:cNvPr id="4" name="Slide Number Placeholder 3"/>
          <p:cNvSpPr>
            <a:spLocks noGrp="1"/>
          </p:cNvSpPr>
          <p:nvPr>
            <p:ph type="sldNum" sz="quarter" idx="10"/>
          </p:nvPr>
        </p:nvSpPr>
        <p:spPr/>
        <p:txBody>
          <a:bodyPr/>
          <a:lstStyle/>
          <a:p>
            <a:fld id="{C37C6C6E-5483-44BC-872A-477E3A8ACAA4}" type="slidenum">
              <a:rPr lang="en-US" smtClean="0"/>
              <a:t>5</a:t>
            </a:fld>
            <a:endParaRPr lang="en-US"/>
          </a:p>
        </p:txBody>
      </p:sp>
    </p:spTree>
    <p:extLst>
      <p:ext uri="{BB962C8B-B14F-4D97-AF65-F5344CB8AC3E}">
        <p14:creationId xmlns:p14="http://schemas.microsoft.com/office/powerpoint/2010/main" val="109871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Pandemic, but there has been a lot </a:t>
            </a:r>
            <a:r>
              <a:rPr lang="en-US" baseline="0" dirty="0" smtClean="0"/>
              <a:t>going on in TURA program!</a:t>
            </a:r>
            <a:endParaRPr lang="en-US" dirty="0" smtClean="0"/>
          </a:p>
          <a:p>
            <a:r>
              <a:rPr lang="en-US" dirty="0" smtClean="0"/>
              <a:t>Refer to written program update for lots of links</a:t>
            </a:r>
            <a:r>
              <a:rPr lang="en-US" baseline="0" dirty="0" smtClean="0"/>
              <a:t> to videos, case studies, recorded demo site events and other information.</a:t>
            </a:r>
          </a:p>
          <a:p>
            <a:endParaRPr lang="en-US" baseline="0" dirty="0" smtClean="0"/>
          </a:p>
          <a:p>
            <a:r>
              <a:rPr lang="en-US" baseline="0" dirty="0" smtClean="0"/>
              <a:t>Few highlights – demo sites at Morgan </a:t>
            </a:r>
            <a:r>
              <a:rPr lang="en-US" baseline="0" dirty="0" err="1" smtClean="0"/>
              <a:t>Adv</a:t>
            </a:r>
            <a:r>
              <a:rPr lang="en-US" baseline="0" dirty="0" smtClean="0"/>
              <a:t> </a:t>
            </a:r>
            <a:r>
              <a:rPr lang="en-US" baseline="0" dirty="0" err="1" smtClean="0"/>
              <a:t>Mat’ls</a:t>
            </a:r>
            <a:r>
              <a:rPr lang="en-US" baseline="0" dirty="0" smtClean="0"/>
              <a:t>, aqueous cleaning system in place of TCE, River street metal finishing and Riverdale Mills reducing use of acids and bases,</a:t>
            </a:r>
          </a:p>
          <a:p>
            <a:r>
              <a:rPr lang="en-US" baseline="0" dirty="0" smtClean="0"/>
              <a:t>Several new case studies from food and beverage on cleaning and sanitization, safer solvents and newer info on heat hazards and artificial turf.</a:t>
            </a:r>
          </a:p>
          <a:p>
            <a:r>
              <a:rPr lang="en-US" baseline="0" dirty="0" smtClean="0"/>
              <a:t>If you aren’t signed up for this afternoon’s session, go take a look at the new TURA Data site on TURI’s website.</a:t>
            </a:r>
          </a:p>
          <a:p>
            <a:r>
              <a:rPr lang="en-US" baseline="0" dirty="0" smtClean="0"/>
              <a:t>Same w/ C&amp;D, in addition to this mornings session, look at TURI’s website. Asthma fact sheet in English and Portuguese, info about safer ways to protect your employees from the virus</a:t>
            </a:r>
          </a:p>
          <a:p>
            <a:r>
              <a:rPr lang="en-US" baseline="0" dirty="0" smtClean="0"/>
              <a:t>OTA’s info on how TUR helps w/ climate resiliency</a:t>
            </a:r>
          </a:p>
        </p:txBody>
      </p:sp>
      <p:sp>
        <p:nvSpPr>
          <p:cNvPr id="4" name="Slide Number Placeholder 3"/>
          <p:cNvSpPr>
            <a:spLocks noGrp="1"/>
          </p:cNvSpPr>
          <p:nvPr>
            <p:ph type="sldNum" sz="quarter" idx="10"/>
          </p:nvPr>
        </p:nvSpPr>
        <p:spPr/>
        <p:txBody>
          <a:bodyPr/>
          <a:lstStyle/>
          <a:p>
            <a:fld id="{C37C6C6E-5483-44BC-872A-477E3A8ACAA4}" type="slidenum">
              <a:rPr lang="en-US" smtClean="0"/>
              <a:t>6</a:t>
            </a:fld>
            <a:endParaRPr lang="en-US"/>
          </a:p>
        </p:txBody>
      </p:sp>
    </p:spTree>
    <p:extLst>
      <p:ext uri="{BB962C8B-B14F-4D97-AF65-F5344CB8AC3E}">
        <p14:creationId xmlns:p14="http://schemas.microsoft.com/office/powerpoint/2010/main" val="43884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p:spPr>
      </p:sp>
      <p:sp>
        <p:nvSpPr>
          <p:cNvPr id="3" name="Notes Placeholder 2"/>
          <p:cNvSpPr>
            <a:spLocks noGrp="1"/>
          </p:cNvSpPr>
          <p:nvPr>
            <p:ph type="body" idx="1"/>
          </p:nvPr>
        </p:nvSpPr>
        <p:spPr/>
        <p:txBody>
          <a:bodyPr/>
          <a:lstStyle/>
          <a:p>
            <a:r>
              <a:rPr lang="en-US" dirty="0" smtClean="0"/>
              <a:t>FY21 grants</a:t>
            </a:r>
            <a:r>
              <a:rPr lang="en-US" baseline="0" dirty="0" smtClean="0"/>
              <a:t> – some looking at safer substitutes for toxic solvents, some aqueous formulations, some safer solvents.</a:t>
            </a:r>
          </a:p>
          <a:p>
            <a:r>
              <a:rPr lang="en-US" baseline="0" dirty="0" smtClean="0"/>
              <a:t>- Industrial parts cleaning, garment cleaning, and pharmaceutical </a:t>
            </a:r>
            <a:r>
              <a:rPr lang="en-US" baseline="0" dirty="0" err="1" smtClean="0"/>
              <a:t>mfr</a:t>
            </a:r>
            <a:endParaRPr lang="en-US" dirty="0"/>
          </a:p>
        </p:txBody>
      </p:sp>
      <p:sp>
        <p:nvSpPr>
          <p:cNvPr id="4" name="Slide Number Placeholder 3"/>
          <p:cNvSpPr>
            <a:spLocks noGrp="1"/>
          </p:cNvSpPr>
          <p:nvPr>
            <p:ph type="sldNum" sz="quarter" idx="10"/>
          </p:nvPr>
        </p:nvSpPr>
        <p:spPr/>
        <p:txBody>
          <a:bodyPr/>
          <a:lstStyle/>
          <a:p>
            <a:fld id="{C37C6C6E-5483-44BC-872A-477E3A8ACAA4}" type="slidenum">
              <a:rPr lang="en-US" smtClean="0"/>
              <a:t>7</a:t>
            </a:fld>
            <a:endParaRPr lang="en-US"/>
          </a:p>
        </p:txBody>
      </p:sp>
    </p:spTree>
    <p:extLst>
      <p:ext uri="{BB962C8B-B14F-4D97-AF65-F5344CB8AC3E}">
        <p14:creationId xmlns:p14="http://schemas.microsoft.com/office/powerpoint/2010/main" val="98043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p:spPr>
      </p:sp>
      <p:sp>
        <p:nvSpPr>
          <p:cNvPr id="3" name="Notes Placeholder 2"/>
          <p:cNvSpPr>
            <a:spLocks noGrp="1"/>
          </p:cNvSpPr>
          <p:nvPr>
            <p:ph type="body" idx="1"/>
          </p:nvPr>
        </p:nvSpPr>
        <p:spPr/>
        <p:txBody>
          <a:bodyPr/>
          <a:lstStyle/>
          <a:p>
            <a:r>
              <a:rPr lang="en-US" dirty="0" smtClean="0"/>
              <a:t>Due to the pandemic, have several grants focused on safer cleaning and disinfecting</a:t>
            </a:r>
          </a:p>
          <a:p>
            <a:pPr marL="171450" indent="-171450">
              <a:buFontTx/>
              <a:buChar char="-"/>
            </a:pPr>
            <a:r>
              <a:rPr lang="en-US" baseline="0" dirty="0" smtClean="0"/>
              <a:t>You heard info this morning, these organizations are doing a variety of things to help get the information out</a:t>
            </a:r>
          </a:p>
          <a:p>
            <a:pPr marL="171450" indent="-171450">
              <a:buFontTx/>
              <a:buChar char="-"/>
            </a:pPr>
            <a:r>
              <a:rPr lang="en-US" baseline="0" dirty="0" smtClean="0"/>
              <a:t>from developing resource materials for schools, </a:t>
            </a:r>
          </a:p>
          <a:p>
            <a:pPr marL="171450" indent="-171450">
              <a:buFontTx/>
              <a:buChar char="-"/>
            </a:pPr>
            <a:r>
              <a:rPr lang="en-US" baseline="0" dirty="0" smtClean="0"/>
              <a:t>educating janitorial workers, teachers, and the public,</a:t>
            </a:r>
          </a:p>
          <a:p>
            <a:pPr marL="171450" indent="-171450">
              <a:buFontTx/>
              <a:buChar char="-"/>
            </a:pPr>
            <a:r>
              <a:rPr lang="en-US" baseline="0" dirty="0" smtClean="0"/>
              <a:t>To piloting some innovative devices</a:t>
            </a:r>
          </a:p>
          <a:p>
            <a:pPr marL="171450" indent="-171450">
              <a:buFontTx/>
              <a:buChar char="-"/>
            </a:pPr>
            <a:r>
              <a:rPr lang="en-US" baseline="0" dirty="0" smtClean="0"/>
              <a:t>In addition to cleaning, the Silent Spring project is working with women of color to provide info on safer product choices.</a:t>
            </a:r>
          </a:p>
          <a:p>
            <a:pPr marL="171450" indent="-171450">
              <a:buFontTx/>
              <a:buChar char="-"/>
            </a:pPr>
            <a:r>
              <a:rPr lang="en-US" baseline="0" dirty="0" smtClean="0"/>
              <a:t>A lot of partnerships, to spread word as far as possible</a:t>
            </a:r>
          </a:p>
        </p:txBody>
      </p:sp>
      <p:sp>
        <p:nvSpPr>
          <p:cNvPr id="4" name="Slide Number Placeholder 3"/>
          <p:cNvSpPr>
            <a:spLocks noGrp="1"/>
          </p:cNvSpPr>
          <p:nvPr>
            <p:ph type="sldNum" sz="quarter" idx="10"/>
          </p:nvPr>
        </p:nvSpPr>
        <p:spPr/>
        <p:txBody>
          <a:bodyPr/>
          <a:lstStyle/>
          <a:p>
            <a:fld id="{C37C6C6E-5483-44BC-872A-477E3A8ACAA4}" type="slidenum">
              <a:rPr lang="en-US" smtClean="0"/>
              <a:t>8</a:t>
            </a:fld>
            <a:endParaRPr lang="en-US"/>
          </a:p>
        </p:txBody>
      </p:sp>
    </p:spTree>
    <p:extLst>
      <p:ext uri="{BB962C8B-B14F-4D97-AF65-F5344CB8AC3E}">
        <p14:creationId xmlns:p14="http://schemas.microsoft.com/office/powerpoint/2010/main" val="406448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p:spPr>
      </p:sp>
      <p:sp>
        <p:nvSpPr>
          <p:cNvPr id="3" name="Notes Placeholder 2"/>
          <p:cNvSpPr>
            <a:spLocks noGrp="1"/>
          </p:cNvSpPr>
          <p:nvPr>
            <p:ph type="body" idx="1"/>
          </p:nvPr>
        </p:nvSpPr>
        <p:spPr/>
        <p:txBody>
          <a:bodyPr/>
          <a:lstStyle/>
          <a:p>
            <a:r>
              <a:rPr lang="en-US" dirty="0" smtClean="0"/>
              <a:t>In Food and beverage sector,</a:t>
            </a:r>
            <a:r>
              <a:rPr lang="en-US" baseline="0" dirty="0" smtClean="0"/>
              <a:t> </a:t>
            </a:r>
          </a:p>
          <a:p>
            <a:r>
              <a:rPr lang="en-US" baseline="0" dirty="0" smtClean="0"/>
              <a:t>TURI has given a grant to Wellspring Harvest in Springfield to control powdery mildew with better process control instead of pesticides, and</a:t>
            </a:r>
          </a:p>
          <a:p>
            <a:endParaRPr lang="en-US" baseline="0" dirty="0" smtClean="0"/>
          </a:p>
          <a:p>
            <a:r>
              <a:rPr lang="en-US" baseline="0" dirty="0" smtClean="0"/>
              <a:t>Also obtained grant from EPA to work w/ food processors to integrate lean </a:t>
            </a:r>
            <a:r>
              <a:rPr lang="en-US" baseline="0" dirty="0" err="1" smtClean="0"/>
              <a:t>mfr</a:t>
            </a:r>
            <a:r>
              <a:rPr lang="en-US" baseline="0" dirty="0" smtClean="0"/>
              <a:t> in Merrimack valley.  That provides Lean training; If you are or know of co. that would be interested in participating, contact Joy Onasch at TURI.</a:t>
            </a:r>
            <a:endParaRPr lang="en-US" dirty="0"/>
          </a:p>
        </p:txBody>
      </p:sp>
      <p:sp>
        <p:nvSpPr>
          <p:cNvPr id="4" name="Slide Number Placeholder 3"/>
          <p:cNvSpPr>
            <a:spLocks noGrp="1"/>
          </p:cNvSpPr>
          <p:nvPr>
            <p:ph type="sldNum" sz="quarter" idx="10"/>
          </p:nvPr>
        </p:nvSpPr>
        <p:spPr/>
        <p:txBody>
          <a:bodyPr/>
          <a:lstStyle/>
          <a:p>
            <a:fld id="{C37C6C6E-5483-44BC-872A-477E3A8ACAA4}" type="slidenum">
              <a:rPr lang="en-US" smtClean="0"/>
              <a:t>9</a:t>
            </a:fld>
            <a:endParaRPr lang="en-US"/>
          </a:p>
        </p:txBody>
      </p:sp>
    </p:spTree>
    <p:extLst>
      <p:ext uri="{BB962C8B-B14F-4D97-AF65-F5344CB8AC3E}">
        <p14:creationId xmlns:p14="http://schemas.microsoft.com/office/powerpoint/2010/main" val="23977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2414482"/>
            <a:ext cx="11744960" cy="1666028"/>
          </a:xfrm>
        </p:spPr>
        <p:txBody>
          <a:bodyPr/>
          <a:lstStyle/>
          <a:p>
            <a:r>
              <a:rPr lang="en-US"/>
              <a:t>Click to edit Master title style</a:t>
            </a:r>
          </a:p>
        </p:txBody>
      </p:sp>
      <p:sp>
        <p:nvSpPr>
          <p:cNvPr id="3" name="Subtitle 2"/>
          <p:cNvSpPr>
            <a:spLocks noGrp="1"/>
          </p:cNvSpPr>
          <p:nvPr>
            <p:ph type="subTitle" idx="1"/>
          </p:nvPr>
        </p:nvSpPr>
        <p:spPr>
          <a:xfrm>
            <a:off x="2072640" y="4404360"/>
            <a:ext cx="9672320" cy="1986280"/>
          </a:xfrm>
        </p:spPr>
        <p:txBody>
          <a:bodyPr/>
          <a:lstStyle>
            <a:lvl1pPr marL="0" indent="0" algn="ctr">
              <a:buNone/>
              <a:defRPr>
                <a:solidFill>
                  <a:schemeClr val="tx1">
                    <a:tint val="75000"/>
                  </a:schemeClr>
                </a:solidFill>
              </a:defRPr>
            </a:lvl1pPr>
            <a:lvl2pPr marL="509292" indent="0" algn="ctr">
              <a:buNone/>
              <a:defRPr>
                <a:solidFill>
                  <a:schemeClr val="tx1">
                    <a:tint val="75000"/>
                  </a:schemeClr>
                </a:solidFill>
              </a:defRPr>
            </a:lvl2pPr>
            <a:lvl3pPr marL="1018586" indent="0" algn="ctr">
              <a:buNone/>
              <a:defRPr>
                <a:solidFill>
                  <a:schemeClr val="tx1">
                    <a:tint val="75000"/>
                  </a:schemeClr>
                </a:solidFill>
              </a:defRPr>
            </a:lvl3pPr>
            <a:lvl4pPr marL="1527879" indent="0" algn="ctr">
              <a:buNone/>
              <a:defRPr>
                <a:solidFill>
                  <a:schemeClr val="tx1">
                    <a:tint val="75000"/>
                  </a:schemeClr>
                </a:solidFill>
              </a:defRPr>
            </a:lvl4pPr>
            <a:lvl5pPr marL="2037173" indent="0" algn="ctr">
              <a:buNone/>
              <a:defRPr>
                <a:solidFill>
                  <a:schemeClr val="tx1">
                    <a:tint val="75000"/>
                  </a:schemeClr>
                </a:solidFill>
              </a:defRPr>
            </a:lvl5pPr>
            <a:lvl6pPr marL="2546466" indent="0" algn="ctr">
              <a:buNone/>
              <a:defRPr>
                <a:solidFill>
                  <a:schemeClr val="tx1">
                    <a:tint val="75000"/>
                  </a:schemeClr>
                </a:solidFill>
              </a:defRPr>
            </a:lvl6pPr>
            <a:lvl7pPr marL="3055758" indent="0" algn="ctr">
              <a:buNone/>
              <a:defRPr>
                <a:solidFill>
                  <a:schemeClr val="tx1">
                    <a:tint val="75000"/>
                  </a:schemeClr>
                </a:solidFill>
              </a:defRPr>
            </a:lvl7pPr>
            <a:lvl8pPr marL="3565052" indent="0" algn="ctr">
              <a:buNone/>
              <a:defRPr>
                <a:solidFill>
                  <a:schemeClr val="tx1">
                    <a:tint val="75000"/>
                  </a:schemeClr>
                </a:solidFill>
              </a:defRPr>
            </a:lvl8pPr>
            <a:lvl9pPr marL="40743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1ED561-8B2A-48FF-B7D2-1E4166C9E0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BC620-B8C8-4A3D-B879-594CFB23DAD3}" type="slidenum">
              <a:rPr lang="en-US" smtClean="0"/>
              <a:pPr/>
              <a:t>‹#›</a:t>
            </a:fld>
            <a:endParaRPr lang="en-US"/>
          </a:p>
        </p:txBody>
      </p:sp>
    </p:spTree>
    <p:extLst>
      <p:ext uri="{BB962C8B-B14F-4D97-AF65-F5344CB8AC3E}">
        <p14:creationId xmlns:p14="http://schemas.microsoft.com/office/powerpoint/2010/main" val="97431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ED561-8B2A-48FF-B7D2-1E4166C9E0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BC620-B8C8-4A3D-B879-594CFB23DAD3}" type="slidenum">
              <a:rPr lang="en-US" smtClean="0"/>
              <a:pPr/>
              <a:t>‹#›</a:t>
            </a:fld>
            <a:endParaRPr lang="en-US"/>
          </a:p>
        </p:txBody>
      </p:sp>
    </p:spTree>
    <p:extLst>
      <p:ext uri="{BB962C8B-B14F-4D97-AF65-F5344CB8AC3E}">
        <p14:creationId xmlns:p14="http://schemas.microsoft.com/office/powerpoint/2010/main" val="305199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20495" y="352637"/>
            <a:ext cx="3418418" cy="7516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0452" y="352637"/>
            <a:ext cx="10029754" cy="7516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ED561-8B2A-48FF-B7D2-1E4166C9E0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BC620-B8C8-4A3D-B879-594CFB23DAD3}" type="slidenum">
              <a:rPr lang="en-US" smtClean="0"/>
              <a:pPr/>
              <a:t>‹#›</a:t>
            </a:fld>
            <a:endParaRPr lang="en-US"/>
          </a:p>
        </p:txBody>
      </p:sp>
    </p:spTree>
    <p:extLst>
      <p:ext uri="{BB962C8B-B14F-4D97-AF65-F5344CB8AC3E}">
        <p14:creationId xmlns:p14="http://schemas.microsoft.com/office/powerpoint/2010/main" val="41869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ED561-8B2A-48FF-B7D2-1E4166C9E0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lvl1pPr>
          </a:lstStyle>
          <a:p>
            <a:fld id="{88CBC620-B8C8-4A3D-B879-594CFB23DAD3}"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6000" y="308733"/>
            <a:ext cx="2338276" cy="890261"/>
          </a:xfrm>
          <a:prstGeom prst="rect">
            <a:avLst/>
          </a:prstGeom>
        </p:spPr>
      </p:pic>
    </p:spTree>
    <p:extLst>
      <p:ext uri="{BB962C8B-B14F-4D97-AF65-F5344CB8AC3E}">
        <p14:creationId xmlns:p14="http://schemas.microsoft.com/office/powerpoint/2010/main" val="402890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1495" y="4994491"/>
            <a:ext cx="1174496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1091495" y="3294275"/>
            <a:ext cx="11744960" cy="1700212"/>
          </a:xfrm>
        </p:spPr>
        <p:txBody>
          <a:bodyPr anchor="b"/>
          <a:lstStyle>
            <a:lvl1pPr marL="0" indent="0">
              <a:buNone/>
              <a:defRPr sz="2200">
                <a:solidFill>
                  <a:schemeClr val="tx1">
                    <a:tint val="75000"/>
                  </a:schemeClr>
                </a:solidFill>
              </a:defRPr>
            </a:lvl1pPr>
            <a:lvl2pPr marL="509292" indent="0">
              <a:buNone/>
              <a:defRPr sz="2000">
                <a:solidFill>
                  <a:schemeClr val="tx1">
                    <a:tint val="75000"/>
                  </a:schemeClr>
                </a:solidFill>
              </a:defRPr>
            </a:lvl2pPr>
            <a:lvl3pPr marL="1018586" indent="0">
              <a:buNone/>
              <a:defRPr sz="1800">
                <a:solidFill>
                  <a:schemeClr val="tx1">
                    <a:tint val="75000"/>
                  </a:schemeClr>
                </a:solidFill>
              </a:defRPr>
            </a:lvl3pPr>
            <a:lvl4pPr marL="1527879" indent="0">
              <a:buNone/>
              <a:defRPr sz="1600">
                <a:solidFill>
                  <a:schemeClr val="tx1">
                    <a:tint val="75000"/>
                  </a:schemeClr>
                </a:solidFill>
              </a:defRPr>
            </a:lvl4pPr>
            <a:lvl5pPr marL="2037173" indent="0">
              <a:buNone/>
              <a:defRPr sz="1600">
                <a:solidFill>
                  <a:schemeClr val="tx1">
                    <a:tint val="75000"/>
                  </a:schemeClr>
                </a:solidFill>
              </a:defRPr>
            </a:lvl5pPr>
            <a:lvl6pPr marL="2546466" indent="0">
              <a:buNone/>
              <a:defRPr sz="1600">
                <a:solidFill>
                  <a:schemeClr val="tx1">
                    <a:tint val="75000"/>
                  </a:schemeClr>
                </a:solidFill>
              </a:defRPr>
            </a:lvl6pPr>
            <a:lvl7pPr marL="3055758" indent="0">
              <a:buNone/>
              <a:defRPr sz="1600">
                <a:solidFill>
                  <a:schemeClr val="tx1">
                    <a:tint val="75000"/>
                  </a:schemeClr>
                </a:solidFill>
              </a:defRPr>
            </a:lvl7pPr>
            <a:lvl8pPr marL="3565052" indent="0">
              <a:buNone/>
              <a:defRPr sz="1600">
                <a:solidFill>
                  <a:schemeClr val="tx1">
                    <a:tint val="75000"/>
                  </a:schemeClr>
                </a:solidFill>
              </a:defRPr>
            </a:lvl8pPr>
            <a:lvl9pPr marL="407434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1ED561-8B2A-48FF-B7D2-1E4166C9E0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BC620-B8C8-4A3D-B879-594CFB23DAD3}" type="slidenum">
              <a:rPr lang="en-US" smtClean="0"/>
              <a:pPr/>
              <a:t>‹#›</a:t>
            </a:fld>
            <a:endParaRPr lang="en-US"/>
          </a:p>
        </p:txBody>
      </p:sp>
    </p:spTree>
    <p:extLst>
      <p:ext uri="{BB962C8B-B14F-4D97-AF65-F5344CB8AC3E}">
        <p14:creationId xmlns:p14="http://schemas.microsoft.com/office/powerpoint/2010/main" val="22515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0449" y="2054649"/>
            <a:ext cx="6724085"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714831" y="2054649"/>
            <a:ext cx="6724086"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1ED561-8B2A-48FF-B7D2-1E4166C9E0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BC620-B8C8-4A3D-B879-594CFB23DAD3}" type="slidenum">
              <a:rPr lang="en-US" smtClean="0"/>
              <a:pPr/>
              <a:t>‹#›</a:t>
            </a:fld>
            <a:endParaRPr lang="en-US"/>
          </a:p>
        </p:txBody>
      </p:sp>
    </p:spTree>
    <p:extLst>
      <p:ext uri="{BB962C8B-B14F-4D97-AF65-F5344CB8AC3E}">
        <p14:creationId xmlns:p14="http://schemas.microsoft.com/office/powerpoint/2010/main" val="369721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0880" y="311256"/>
            <a:ext cx="1243584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90882" y="1739795"/>
            <a:ext cx="6105173"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4" name="Content Placeholder 3"/>
          <p:cNvSpPr>
            <a:spLocks noGrp="1"/>
          </p:cNvSpPr>
          <p:nvPr>
            <p:ph sz="half" idx="2"/>
          </p:nvPr>
        </p:nvSpPr>
        <p:spPr>
          <a:xfrm>
            <a:off x="690882" y="2464859"/>
            <a:ext cx="610517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19153" y="1739795"/>
            <a:ext cx="6107572"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7019153" y="2464859"/>
            <a:ext cx="6107572"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1ED561-8B2A-48FF-B7D2-1E4166C9E009}" type="datetimeFigureOut">
              <a:rPr lang="en-US" smtClean="0"/>
              <a:pPr/>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BC620-B8C8-4A3D-B879-594CFB23DAD3}" type="slidenum">
              <a:rPr lang="en-US" smtClean="0"/>
              <a:pPr/>
              <a:t>‹#›</a:t>
            </a:fld>
            <a:endParaRPr lang="en-US"/>
          </a:p>
        </p:txBody>
      </p:sp>
    </p:spTree>
    <p:extLst>
      <p:ext uri="{BB962C8B-B14F-4D97-AF65-F5344CB8AC3E}">
        <p14:creationId xmlns:p14="http://schemas.microsoft.com/office/powerpoint/2010/main" val="122531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1ED561-8B2A-48FF-B7D2-1E4166C9E009}" type="datetimeFigureOut">
              <a:rPr lang="en-US" smtClean="0"/>
              <a:pPr/>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BC620-B8C8-4A3D-B879-594CFB23DAD3}" type="slidenum">
              <a:rPr lang="en-US" smtClean="0"/>
              <a:pPr/>
              <a:t>‹#›</a:t>
            </a:fld>
            <a:endParaRPr lang="en-US"/>
          </a:p>
        </p:txBody>
      </p:sp>
    </p:spTree>
    <p:extLst>
      <p:ext uri="{BB962C8B-B14F-4D97-AF65-F5344CB8AC3E}">
        <p14:creationId xmlns:p14="http://schemas.microsoft.com/office/powerpoint/2010/main" val="312849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ED561-8B2A-48FF-B7D2-1E4166C9E009}" type="datetimeFigureOut">
              <a:rPr lang="en-US" smtClean="0"/>
              <a:pPr/>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BC620-B8C8-4A3D-B879-594CFB23DAD3}" type="slidenum">
              <a:rPr lang="en-US" smtClean="0"/>
              <a:pPr/>
              <a:t>‹#›</a:t>
            </a:fld>
            <a:endParaRPr lang="en-US"/>
          </a:p>
        </p:txBody>
      </p:sp>
    </p:spTree>
    <p:extLst>
      <p:ext uri="{BB962C8B-B14F-4D97-AF65-F5344CB8AC3E}">
        <p14:creationId xmlns:p14="http://schemas.microsoft.com/office/powerpoint/2010/main" val="9424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84" y="309457"/>
            <a:ext cx="4545895"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5402299" y="309457"/>
            <a:ext cx="7724422"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0884" y="1626447"/>
            <a:ext cx="4545895" cy="5316538"/>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1ED561-8B2A-48FF-B7D2-1E4166C9E0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BC620-B8C8-4A3D-B879-594CFB23DAD3}" type="slidenum">
              <a:rPr lang="en-US" smtClean="0"/>
              <a:pPr/>
              <a:t>‹#›</a:t>
            </a:fld>
            <a:endParaRPr lang="en-US"/>
          </a:p>
        </p:txBody>
      </p:sp>
    </p:spTree>
    <p:extLst>
      <p:ext uri="{BB962C8B-B14F-4D97-AF65-F5344CB8AC3E}">
        <p14:creationId xmlns:p14="http://schemas.microsoft.com/office/powerpoint/2010/main" val="278731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8347" y="5440681"/>
            <a:ext cx="829056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708347" y="694478"/>
            <a:ext cx="8290560" cy="4663440"/>
          </a:xfrm>
        </p:spPr>
        <p:txBody>
          <a:bodyPr/>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endParaRPr lang="en-US"/>
          </a:p>
        </p:txBody>
      </p:sp>
      <p:sp>
        <p:nvSpPr>
          <p:cNvPr id="4" name="Text Placeholder 3"/>
          <p:cNvSpPr>
            <a:spLocks noGrp="1"/>
          </p:cNvSpPr>
          <p:nvPr>
            <p:ph type="body" sz="half" idx="2"/>
          </p:nvPr>
        </p:nvSpPr>
        <p:spPr>
          <a:xfrm>
            <a:off x="2708347" y="6082984"/>
            <a:ext cx="8290560" cy="912177"/>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1ED561-8B2A-48FF-B7D2-1E4166C9E0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BC620-B8C8-4A3D-B879-594CFB23DAD3}" type="slidenum">
              <a:rPr lang="en-US" smtClean="0"/>
              <a:pPr/>
              <a:t>‹#›</a:t>
            </a:fld>
            <a:endParaRPr lang="en-US"/>
          </a:p>
        </p:txBody>
      </p:sp>
    </p:spTree>
    <p:extLst>
      <p:ext uri="{BB962C8B-B14F-4D97-AF65-F5344CB8AC3E}">
        <p14:creationId xmlns:p14="http://schemas.microsoft.com/office/powerpoint/2010/main" val="354409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0880" y="311256"/>
            <a:ext cx="12435840" cy="1295400"/>
          </a:xfrm>
          <a:prstGeom prst="rect">
            <a:avLst/>
          </a:prstGeom>
        </p:spPr>
        <p:txBody>
          <a:bodyPr vert="horz" lIns="101858" tIns="50929" rIns="101858" bIns="50929" rtlCol="0" anchor="ctr">
            <a:normAutofit/>
          </a:bodyPr>
          <a:lstStyle/>
          <a:p>
            <a:r>
              <a:rPr lang="en-US"/>
              <a:t>Click to edit Master title style</a:t>
            </a:r>
          </a:p>
        </p:txBody>
      </p:sp>
      <p:sp>
        <p:nvSpPr>
          <p:cNvPr id="3" name="Text Placeholder 2"/>
          <p:cNvSpPr>
            <a:spLocks noGrp="1"/>
          </p:cNvSpPr>
          <p:nvPr>
            <p:ph type="body" idx="1"/>
          </p:nvPr>
        </p:nvSpPr>
        <p:spPr>
          <a:xfrm>
            <a:off x="690880" y="1813564"/>
            <a:ext cx="12435840" cy="5129425"/>
          </a:xfrm>
          <a:prstGeom prst="rect">
            <a:avLst/>
          </a:prstGeom>
        </p:spPr>
        <p:txBody>
          <a:bodyPr vert="horz" lIns="101858" tIns="50929" rIns="101858" bIns="509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0880" y="7203864"/>
            <a:ext cx="3224107" cy="413808"/>
          </a:xfrm>
          <a:prstGeom prst="rect">
            <a:avLst/>
          </a:prstGeom>
        </p:spPr>
        <p:txBody>
          <a:bodyPr vert="horz" lIns="101858" tIns="50929" rIns="101858" bIns="50929" rtlCol="0" anchor="ctr"/>
          <a:lstStyle>
            <a:lvl1pPr algn="l">
              <a:defRPr sz="1300">
                <a:solidFill>
                  <a:schemeClr val="tx1">
                    <a:tint val="75000"/>
                  </a:schemeClr>
                </a:solidFill>
              </a:defRPr>
            </a:lvl1pPr>
          </a:lstStyle>
          <a:p>
            <a:pPr defTabSz="1018824"/>
            <a:fld id="{E81ED561-8B2A-48FF-B7D2-1E4166C9E009}" type="datetimeFigureOut">
              <a:rPr lang="en-US" smtClean="0"/>
              <a:pPr defTabSz="1018824"/>
              <a:t>11/18/2020</a:t>
            </a:fld>
            <a:endParaRPr lang="en-US"/>
          </a:p>
        </p:txBody>
      </p:sp>
      <p:sp>
        <p:nvSpPr>
          <p:cNvPr id="5" name="Footer Placeholder 4"/>
          <p:cNvSpPr>
            <a:spLocks noGrp="1"/>
          </p:cNvSpPr>
          <p:nvPr>
            <p:ph type="ftr" sz="quarter" idx="3"/>
          </p:nvPr>
        </p:nvSpPr>
        <p:spPr>
          <a:xfrm>
            <a:off x="4721014" y="7203864"/>
            <a:ext cx="4375573" cy="413808"/>
          </a:xfrm>
          <a:prstGeom prst="rect">
            <a:avLst/>
          </a:prstGeom>
        </p:spPr>
        <p:txBody>
          <a:bodyPr vert="horz" lIns="101858" tIns="50929" rIns="101858" bIns="50929" rtlCol="0" anchor="ctr"/>
          <a:lstStyle>
            <a:lvl1pPr algn="ctr">
              <a:defRPr sz="1300">
                <a:solidFill>
                  <a:schemeClr val="tx1">
                    <a:tint val="75000"/>
                  </a:schemeClr>
                </a:solidFill>
              </a:defRPr>
            </a:lvl1pPr>
          </a:lstStyle>
          <a:p>
            <a:pPr defTabSz="1018824"/>
            <a:endParaRPr lang="en-US"/>
          </a:p>
        </p:txBody>
      </p:sp>
      <p:sp>
        <p:nvSpPr>
          <p:cNvPr id="6" name="Slide Number Placeholder 5"/>
          <p:cNvSpPr>
            <a:spLocks noGrp="1"/>
          </p:cNvSpPr>
          <p:nvPr>
            <p:ph type="sldNum" sz="quarter" idx="4"/>
          </p:nvPr>
        </p:nvSpPr>
        <p:spPr>
          <a:xfrm>
            <a:off x="9902613" y="7203864"/>
            <a:ext cx="3224107" cy="413808"/>
          </a:xfrm>
          <a:prstGeom prst="rect">
            <a:avLst/>
          </a:prstGeom>
        </p:spPr>
        <p:txBody>
          <a:bodyPr vert="horz" lIns="101858" tIns="50929" rIns="101858" bIns="50929" rtlCol="0" anchor="ctr"/>
          <a:lstStyle>
            <a:lvl1pPr algn="r">
              <a:defRPr sz="1300">
                <a:solidFill>
                  <a:schemeClr val="tx1">
                    <a:tint val="75000"/>
                  </a:schemeClr>
                </a:solidFill>
              </a:defRPr>
            </a:lvl1pPr>
          </a:lstStyle>
          <a:p>
            <a:pPr defTabSz="1018824"/>
            <a:fld id="{88CBC620-B8C8-4A3D-B879-594CFB23DAD3}" type="slidenum">
              <a:rPr lang="en-US" smtClean="0"/>
              <a:pPr defTabSz="1018824"/>
              <a:t>‹#›</a:t>
            </a:fld>
            <a:endParaRPr lang="en-US"/>
          </a:p>
        </p:txBody>
      </p:sp>
    </p:spTree>
    <p:extLst>
      <p:ext uri="{BB962C8B-B14F-4D97-AF65-F5344CB8AC3E}">
        <p14:creationId xmlns:p14="http://schemas.microsoft.com/office/powerpoint/2010/main" val="4882441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1018586" rtl="0" eaLnBrk="1" latinLnBrk="0" hangingPunct="1">
        <a:spcBef>
          <a:spcPct val="0"/>
        </a:spcBef>
        <a:buNone/>
        <a:defRPr sz="4900" kern="1200">
          <a:solidFill>
            <a:schemeClr val="tx1"/>
          </a:solidFill>
          <a:latin typeface="+mj-lt"/>
          <a:ea typeface="+mj-ea"/>
          <a:cs typeface="+mj-cs"/>
        </a:defRPr>
      </a:lvl1pPr>
    </p:titleStyle>
    <p:bodyStyle>
      <a:lvl1pPr marL="381970" indent="-381970" algn="l" defTabSz="101858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01" indent="-318309" algn="l" defTabSz="101858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233" indent="-254646" algn="l" defTabSz="101858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525"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819"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112"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406"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698"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8992"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586" rtl="0" eaLnBrk="1" latinLnBrk="0" hangingPunct="1">
        <a:defRPr sz="2000" kern="1200">
          <a:solidFill>
            <a:schemeClr val="tx1"/>
          </a:solidFill>
          <a:latin typeface="+mn-lt"/>
          <a:ea typeface="+mn-ea"/>
          <a:cs typeface="+mn-cs"/>
        </a:defRPr>
      </a:lvl1pPr>
      <a:lvl2pPr marL="509292" algn="l" defTabSz="1018586" rtl="0" eaLnBrk="1" latinLnBrk="0" hangingPunct="1">
        <a:defRPr sz="2000" kern="1200">
          <a:solidFill>
            <a:schemeClr val="tx1"/>
          </a:solidFill>
          <a:latin typeface="+mn-lt"/>
          <a:ea typeface="+mn-ea"/>
          <a:cs typeface="+mn-cs"/>
        </a:defRPr>
      </a:lvl2pPr>
      <a:lvl3pPr marL="1018586" algn="l" defTabSz="1018586" rtl="0" eaLnBrk="1" latinLnBrk="0" hangingPunct="1">
        <a:defRPr sz="2000" kern="1200">
          <a:solidFill>
            <a:schemeClr val="tx1"/>
          </a:solidFill>
          <a:latin typeface="+mn-lt"/>
          <a:ea typeface="+mn-ea"/>
          <a:cs typeface="+mn-cs"/>
        </a:defRPr>
      </a:lvl3pPr>
      <a:lvl4pPr marL="1527879" algn="l" defTabSz="1018586" rtl="0" eaLnBrk="1" latinLnBrk="0" hangingPunct="1">
        <a:defRPr sz="2000" kern="1200">
          <a:solidFill>
            <a:schemeClr val="tx1"/>
          </a:solidFill>
          <a:latin typeface="+mn-lt"/>
          <a:ea typeface="+mn-ea"/>
          <a:cs typeface="+mn-cs"/>
        </a:defRPr>
      </a:lvl4pPr>
      <a:lvl5pPr marL="2037173" algn="l" defTabSz="1018586" rtl="0" eaLnBrk="1" latinLnBrk="0" hangingPunct="1">
        <a:defRPr sz="2000" kern="1200">
          <a:solidFill>
            <a:schemeClr val="tx1"/>
          </a:solidFill>
          <a:latin typeface="+mn-lt"/>
          <a:ea typeface="+mn-ea"/>
          <a:cs typeface="+mn-cs"/>
        </a:defRPr>
      </a:lvl5pPr>
      <a:lvl6pPr marL="2546466" algn="l" defTabSz="1018586" rtl="0" eaLnBrk="1" latinLnBrk="0" hangingPunct="1">
        <a:defRPr sz="2000" kern="1200">
          <a:solidFill>
            <a:schemeClr val="tx1"/>
          </a:solidFill>
          <a:latin typeface="+mn-lt"/>
          <a:ea typeface="+mn-ea"/>
          <a:cs typeface="+mn-cs"/>
        </a:defRPr>
      </a:lvl6pPr>
      <a:lvl7pPr marL="3055758" algn="l" defTabSz="1018586" rtl="0" eaLnBrk="1" latinLnBrk="0" hangingPunct="1">
        <a:defRPr sz="2000" kern="1200">
          <a:solidFill>
            <a:schemeClr val="tx1"/>
          </a:solidFill>
          <a:latin typeface="+mn-lt"/>
          <a:ea typeface="+mn-ea"/>
          <a:cs typeface="+mn-cs"/>
        </a:defRPr>
      </a:lvl7pPr>
      <a:lvl8pPr marL="3565052" algn="l" defTabSz="1018586" rtl="0" eaLnBrk="1" latinLnBrk="0" hangingPunct="1">
        <a:defRPr sz="2000" kern="1200">
          <a:solidFill>
            <a:schemeClr val="tx1"/>
          </a:solidFill>
          <a:latin typeface="+mn-lt"/>
          <a:ea typeface="+mn-ea"/>
          <a:cs typeface="+mn-cs"/>
        </a:defRPr>
      </a:lvl8pPr>
      <a:lvl9pPr marL="4074344" algn="l" defTabSz="101858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3979" y="1965141"/>
            <a:ext cx="8549640" cy="1666028"/>
          </a:xfrm>
        </p:spPr>
        <p:txBody>
          <a:bodyPr/>
          <a:lstStyle/>
          <a:p>
            <a:r>
              <a:rPr lang="en-US" dirty="0"/>
              <a:t>TURA Program Update</a:t>
            </a:r>
          </a:p>
        </p:txBody>
      </p:sp>
      <p:sp>
        <p:nvSpPr>
          <p:cNvPr id="3" name="Subtitle 2"/>
          <p:cNvSpPr>
            <a:spLocks noGrp="1"/>
          </p:cNvSpPr>
          <p:nvPr>
            <p:ph type="subTitle" idx="1"/>
          </p:nvPr>
        </p:nvSpPr>
        <p:spPr>
          <a:xfrm>
            <a:off x="1651000" y="3738463"/>
            <a:ext cx="10134600" cy="1600200"/>
          </a:xfrm>
        </p:spPr>
        <p:txBody>
          <a:bodyPr>
            <a:normAutofit fontScale="92500" lnSpcReduction="20000"/>
          </a:bodyPr>
          <a:lstStyle/>
          <a:p>
            <a:r>
              <a:rPr lang="en-US" dirty="0" smtClean="0">
                <a:solidFill>
                  <a:srgbClr val="0070C0"/>
                </a:solidFill>
              </a:rPr>
              <a:t>SAB and TURA Ad Hoc Committee</a:t>
            </a:r>
            <a:endParaRPr lang="en-US" dirty="0">
              <a:solidFill>
                <a:srgbClr val="0070C0"/>
              </a:solidFill>
            </a:endParaRPr>
          </a:p>
          <a:p>
            <a:r>
              <a:rPr lang="en-US" dirty="0">
                <a:solidFill>
                  <a:srgbClr val="0070C0"/>
                </a:solidFill>
              </a:rPr>
              <a:t>Virtual </a:t>
            </a:r>
            <a:r>
              <a:rPr lang="en-US" dirty="0" smtClean="0">
                <a:solidFill>
                  <a:srgbClr val="0070C0"/>
                </a:solidFill>
              </a:rPr>
              <a:t>Meetings</a:t>
            </a:r>
            <a:endParaRPr lang="en-US" dirty="0">
              <a:solidFill>
                <a:srgbClr val="0070C0"/>
              </a:solidFill>
            </a:endParaRPr>
          </a:p>
          <a:p>
            <a:r>
              <a:rPr lang="en-US" dirty="0" smtClean="0">
                <a:solidFill>
                  <a:srgbClr val="0070C0"/>
                </a:solidFill>
              </a:rPr>
              <a:t>Nov </a:t>
            </a:r>
            <a:r>
              <a:rPr lang="en-US" dirty="0">
                <a:solidFill>
                  <a:srgbClr val="0070C0"/>
                </a:solidFill>
              </a:rPr>
              <a:t>2020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6153" y="5387900"/>
            <a:ext cx="3124200" cy="223157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2538" y="5812972"/>
            <a:ext cx="2590800" cy="1381429"/>
          </a:xfrm>
          <a:prstGeom prst="rect">
            <a:avLst/>
          </a:prstGeom>
        </p:spPr>
      </p:pic>
      <p:pic>
        <p:nvPicPr>
          <p:cNvPr id="8" name="Picture 7"/>
          <p:cNvPicPr>
            <a:picLocks noChangeAspect="1"/>
          </p:cNvPicPr>
          <p:nvPr/>
        </p:nvPicPr>
        <p:blipFill>
          <a:blip r:embed="rId5"/>
          <a:stretch>
            <a:fillRect/>
          </a:stretch>
        </p:blipFill>
        <p:spPr>
          <a:xfrm>
            <a:off x="6238779" y="5645671"/>
            <a:ext cx="1340043" cy="171602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193084"/>
            <a:ext cx="3697224" cy="1407659"/>
          </a:xfrm>
          <a:prstGeom prst="rect">
            <a:avLst/>
          </a:prstGeom>
        </p:spPr>
      </p:pic>
    </p:spTree>
    <p:extLst>
      <p:ext uri="{BB962C8B-B14F-4D97-AF65-F5344CB8AC3E}">
        <p14:creationId xmlns:p14="http://schemas.microsoft.com/office/powerpoint/2010/main" val="735965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8421" y="101148"/>
            <a:ext cx="8504031" cy="861220"/>
          </a:xfrm>
          <a:prstGeom prst="rect">
            <a:avLst/>
          </a:prstGeom>
          <a:solidFill>
            <a:srgbClr val="8EC3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01800" y="-115942"/>
            <a:ext cx="12435840" cy="1295400"/>
          </a:xfrm>
        </p:spPr>
        <p:txBody>
          <a:bodyPr>
            <a:normAutofit/>
          </a:bodyPr>
          <a:lstStyle/>
          <a:p>
            <a:r>
              <a:rPr lang="en-US" sz="3600" b="1" dirty="0"/>
              <a:t>OTA Virtual Site Visits</a:t>
            </a:r>
          </a:p>
        </p:txBody>
      </p:sp>
      <p:sp>
        <p:nvSpPr>
          <p:cNvPr id="3" name="Content Placeholder 2"/>
          <p:cNvSpPr>
            <a:spLocks noGrp="1"/>
          </p:cNvSpPr>
          <p:nvPr>
            <p:ph idx="1"/>
          </p:nvPr>
        </p:nvSpPr>
        <p:spPr>
          <a:xfrm>
            <a:off x="431799" y="1219200"/>
            <a:ext cx="5219925" cy="5958835"/>
          </a:xfrm>
        </p:spPr>
        <p:txBody>
          <a:bodyPr>
            <a:normAutofit fontScale="92500" lnSpcReduction="20000"/>
          </a:bodyPr>
          <a:lstStyle/>
          <a:p>
            <a:pPr marL="0" indent="0">
              <a:buNone/>
            </a:pPr>
            <a:r>
              <a:rPr lang="en-US" dirty="0"/>
              <a:t>Chemists and Engineers available by:</a:t>
            </a:r>
          </a:p>
          <a:p>
            <a:r>
              <a:rPr lang="en-US" sz="3300" dirty="0"/>
              <a:t>Virtual Zoom site visits</a:t>
            </a:r>
          </a:p>
          <a:p>
            <a:r>
              <a:rPr lang="en-US" sz="3300" dirty="0"/>
              <a:t>Phone</a:t>
            </a:r>
          </a:p>
          <a:p>
            <a:r>
              <a:rPr lang="en-US" sz="3300" dirty="0"/>
              <a:t>Email</a:t>
            </a:r>
          </a:p>
          <a:p>
            <a:endParaRPr lang="en-US" dirty="0"/>
          </a:p>
          <a:p>
            <a:pPr marL="0" indent="0">
              <a:buNone/>
            </a:pPr>
            <a:r>
              <a:rPr lang="en-US" dirty="0"/>
              <a:t>Forms of Assistance:</a:t>
            </a:r>
          </a:p>
          <a:p>
            <a:r>
              <a:rPr lang="en-US" sz="3300" dirty="0"/>
              <a:t>Toxics Use Reduction</a:t>
            </a:r>
          </a:p>
          <a:p>
            <a:r>
              <a:rPr lang="en-US" sz="3300" dirty="0"/>
              <a:t>Regulatory and Compliance</a:t>
            </a:r>
          </a:p>
          <a:p>
            <a:r>
              <a:rPr lang="en-US" sz="3300" dirty="0"/>
              <a:t>Resource conservation</a:t>
            </a:r>
          </a:p>
          <a:p>
            <a:r>
              <a:rPr lang="en-US" sz="3300" dirty="0"/>
              <a:t>Pollution prevention</a:t>
            </a:r>
          </a:p>
          <a:p>
            <a:r>
              <a:rPr lang="en-US" sz="3300" dirty="0"/>
              <a:t>Identifying PFAS products</a:t>
            </a:r>
            <a:endParaRPr lang="en-US" dirty="0"/>
          </a:p>
        </p:txBody>
      </p:sp>
      <p:pic>
        <p:nvPicPr>
          <p:cNvPr id="4" name="Picture 3" descr="7288396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466" y="1752600"/>
            <a:ext cx="8336281" cy="5105400"/>
          </a:xfrm>
          <a:prstGeom prst="rect">
            <a:avLst/>
          </a:prstGeom>
        </p:spPr>
      </p:pic>
      <p:pic>
        <p:nvPicPr>
          <p:cNvPr id="5" name="Picture 4" descr="OTA's logo">
            <a:extLst>
              <a:ext uri="{FF2B5EF4-FFF2-40B4-BE49-F238E27FC236}">
                <a16:creationId xmlns:a16="http://schemas.microsoft.com/office/drawing/2014/main" id="{380D37E6-E785-43DB-A574-051E95D59761}"/>
              </a:ext>
            </a:extLst>
          </p:cNvPr>
          <p:cNvPicPr>
            <a:picLocks noChangeAspect="1"/>
          </p:cNvPicPr>
          <p:nvPr/>
        </p:nvPicPr>
        <p:blipFill>
          <a:blip r:embed="rId4"/>
          <a:stretch>
            <a:fillRect/>
          </a:stretch>
        </p:blipFill>
        <p:spPr>
          <a:xfrm>
            <a:off x="7336290" y="2514600"/>
            <a:ext cx="4844892" cy="2590800"/>
          </a:xfrm>
          <a:prstGeom prst="rect">
            <a:avLst/>
          </a:prstGeom>
        </p:spPr>
      </p:pic>
    </p:spTree>
    <p:extLst>
      <p:ext uri="{BB962C8B-B14F-4D97-AF65-F5344CB8AC3E}">
        <p14:creationId xmlns:p14="http://schemas.microsoft.com/office/powerpoint/2010/main" val="527006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A3F9E6D-B559-425C-B158-3E3679DC1248}"/>
              </a:ext>
            </a:extLst>
          </p:cNvPr>
          <p:cNvSpPr>
            <a:spLocks noGrp="1"/>
          </p:cNvSpPr>
          <p:nvPr>
            <p:ph type="title"/>
          </p:nvPr>
        </p:nvSpPr>
        <p:spPr>
          <a:xfrm>
            <a:off x="690880" y="311256"/>
            <a:ext cx="12435840" cy="1295400"/>
          </a:xfrm>
        </p:spPr>
        <p:txBody>
          <a:bodyPr/>
          <a:lstStyle/>
          <a:p>
            <a:r>
              <a:rPr lang="en-US" dirty="0"/>
              <a:t>Contact us any time!</a:t>
            </a:r>
          </a:p>
        </p:txBody>
      </p:sp>
      <p:graphicFrame>
        <p:nvGraphicFramePr>
          <p:cNvPr id="8" name="Rectangle 2">
            <a:extLst>
              <a:ext uri="{FF2B5EF4-FFF2-40B4-BE49-F238E27FC236}">
                <a16:creationId xmlns:a16="http://schemas.microsoft.com/office/drawing/2014/main" id="{18270E31-CC44-4DBA-9BAC-787F1ECF4622}"/>
              </a:ext>
            </a:extLst>
          </p:cNvPr>
          <p:cNvGraphicFramePr/>
          <p:nvPr>
            <p:extLst>
              <p:ext uri="{D42A27DB-BD31-4B8C-83A1-F6EECF244321}">
                <p14:modId xmlns:p14="http://schemas.microsoft.com/office/powerpoint/2010/main" val="3302915564"/>
              </p:ext>
            </p:extLst>
          </p:nvPr>
        </p:nvGraphicFramePr>
        <p:xfrm>
          <a:off x="2870200" y="1606657"/>
          <a:ext cx="10744200" cy="533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URI's logo">
            <a:extLst>
              <a:ext uri="{FF2B5EF4-FFF2-40B4-BE49-F238E27FC236}">
                <a16:creationId xmlns:a16="http://schemas.microsoft.com/office/drawing/2014/main" id="{0D26D836-837A-4D27-990A-9A71741A277E}"/>
              </a:ext>
            </a:extLst>
          </p:cNvPr>
          <p:cNvPicPr>
            <a:picLocks noChangeAspect="1"/>
          </p:cNvPicPr>
          <p:nvPr/>
        </p:nvPicPr>
        <p:blipFill>
          <a:blip r:embed="rId8"/>
          <a:stretch>
            <a:fillRect/>
          </a:stretch>
        </p:blipFill>
        <p:spPr>
          <a:xfrm>
            <a:off x="203200" y="1547033"/>
            <a:ext cx="2466057" cy="1631194"/>
          </a:xfrm>
          <a:prstGeom prst="rect">
            <a:avLst/>
          </a:prstGeom>
        </p:spPr>
      </p:pic>
      <p:pic>
        <p:nvPicPr>
          <p:cNvPr id="7" name="Picture 6" descr="OTA's logo">
            <a:extLst>
              <a:ext uri="{FF2B5EF4-FFF2-40B4-BE49-F238E27FC236}">
                <a16:creationId xmlns:a16="http://schemas.microsoft.com/office/drawing/2014/main" id="{380D37E6-E785-43DB-A574-051E95D59761}"/>
              </a:ext>
            </a:extLst>
          </p:cNvPr>
          <p:cNvPicPr>
            <a:picLocks noChangeAspect="1"/>
          </p:cNvPicPr>
          <p:nvPr/>
        </p:nvPicPr>
        <p:blipFill>
          <a:blip r:embed="rId9"/>
          <a:stretch>
            <a:fillRect/>
          </a:stretch>
        </p:blipFill>
        <p:spPr>
          <a:xfrm>
            <a:off x="359536" y="3659455"/>
            <a:ext cx="2231547" cy="1193317"/>
          </a:xfrm>
          <a:prstGeom prst="rect">
            <a:avLst/>
          </a:prstGeom>
        </p:spPr>
      </p:pic>
      <p:pic>
        <p:nvPicPr>
          <p:cNvPr id="6" name="Picture 5"/>
          <p:cNvPicPr>
            <a:picLocks noChangeAspect="1"/>
          </p:cNvPicPr>
          <p:nvPr/>
        </p:nvPicPr>
        <p:blipFill>
          <a:blip r:embed="rId10"/>
          <a:stretch>
            <a:fillRect/>
          </a:stretch>
        </p:blipFill>
        <p:spPr>
          <a:xfrm>
            <a:off x="733035" y="5334000"/>
            <a:ext cx="1340043" cy="1716026"/>
          </a:xfrm>
          <a:prstGeom prst="rect">
            <a:avLst/>
          </a:prstGeom>
        </p:spPr>
      </p:pic>
    </p:spTree>
    <p:extLst>
      <p:ext uri="{BB962C8B-B14F-4D97-AF65-F5344CB8AC3E}">
        <p14:creationId xmlns:p14="http://schemas.microsoft.com/office/powerpoint/2010/main" val="2680696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2800" y="152401"/>
            <a:ext cx="9429989" cy="1219199"/>
          </a:xfrm>
          <a:prstGeom prst="rect">
            <a:avLst/>
          </a:prstGeom>
          <a:solidFill>
            <a:srgbClr val="8EC3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12799" y="228600"/>
            <a:ext cx="9429990" cy="1066800"/>
          </a:xfrm>
        </p:spPr>
        <p:txBody>
          <a:bodyPr>
            <a:noAutofit/>
          </a:bodyPr>
          <a:lstStyle/>
          <a:p>
            <a:r>
              <a:rPr lang="en-US" sz="4000" b="1" dirty="0"/>
              <a:t>TURA Administrative Council </a:t>
            </a:r>
          </a:p>
        </p:txBody>
      </p:sp>
      <p:sp>
        <p:nvSpPr>
          <p:cNvPr id="8" name="Content Placeholder 7"/>
          <p:cNvSpPr>
            <a:spLocks noGrp="1"/>
          </p:cNvSpPr>
          <p:nvPr>
            <p:ph idx="1"/>
          </p:nvPr>
        </p:nvSpPr>
        <p:spPr>
          <a:xfrm>
            <a:off x="355600" y="1981200"/>
            <a:ext cx="13030199" cy="5791200"/>
          </a:xfrm>
        </p:spPr>
        <p:txBody>
          <a:bodyPr>
            <a:normAutofit/>
          </a:bodyPr>
          <a:lstStyle/>
          <a:p>
            <a:r>
              <a:rPr lang="en-US" sz="4000" dirty="0"/>
              <a:t>Addition of TRI NDAA PFAS chemicals</a:t>
            </a:r>
          </a:p>
          <a:p>
            <a:pPr lvl="1"/>
            <a:r>
              <a:rPr lang="en-US" sz="3600" dirty="0"/>
              <a:t>172 PFAS chemicals added to TRI for 2020 reporting year, as required in the NDAA 2020 legislation</a:t>
            </a:r>
          </a:p>
          <a:p>
            <a:pPr lvl="2"/>
            <a:r>
              <a:rPr lang="en-US" sz="3200" dirty="0"/>
              <a:t>14 specific long-chain and </a:t>
            </a:r>
            <a:r>
              <a:rPr lang="en-US" sz="3200" dirty="0" err="1"/>
              <a:t>GenX</a:t>
            </a:r>
            <a:r>
              <a:rPr lang="en-US" sz="3200" dirty="0"/>
              <a:t> PFAS, plus 158 precursor PFAS</a:t>
            </a:r>
          </a:p>
          <a:p>
            <a:pPr lvl="2"/>
            <a:r>
              <a:rPr lang="en-US" sz="3200" dirty="0"/>
              <a:t>Individually listed with 100 </a:t>
            </a:r>
            <a:r>
              <a:rPr lang="en-US" sz="3200" dirty="0" err="1"/>
              <a:t>lb</a:t>
            </a:r>
            <a:r>
              <a:rPr lang="en-US" sz="3200" dirty="0"/>
              <a:t> reporting threshold</a:t>
            </a:r>
          </a:p>
          <a:p>
            <a:pPr lvl="1"/>
            <a:r>
              <a:rPr lang="en-US" sz="3600" dirty="0"/>
              <a:t>Nov 2</a:t>
            </a:r>
            <a:r>
              <a:rPr lang="en-US" sz="3600" dirty="0" smtClean="0"/>
              <a:t>0, </a:t>
            </a:r>
            <a:r>
              <a:rPr lang="en-US" sz="3600" dirty="0"/>
              <a:t>2020 Public Hearing on draft regulations, 1-3PM</a:t>
            </a:r>
          </a:p>
          <a:p>
            <a:pPr>
              <a:spcBef>
                <a:spcPts val="1800"/>
              </a:spcBef>
            </a:pPr>
            <a:r>
              <a:rPr lang="en-US" sz="4000" dirty="0"/>
              <a:t>Not reportable under TURA for 2020 reporting year</a:t>
            </a:r>
          </a:p>
        </p:txBody>
      </p:sp>
    </p:spTree>
    <p:extLst>
      <p:ext uri="{BB962C8B-B14F-4D97-AF65-F5344CB8AC3E}">
        <p14:creationId xmlns:p14="http://schemas.microsoft.com/office/powerpoint/2010/main" val="2238394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2800" y="152401"/>
            <a:ext cx="9429989" cy="1219199"/>
          </a:xfrm>
          <a:prstGeom prst="rect">
            <a:avLst/>
          </a:prstGeom>
          <a:solidFill>
            <a:srgbClr val="8EC3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12799" y="228600"/>
            <a:ext cx="9429990" cy="1066800"/>
          </a:xfrm>
        </p:spPr>
        <p:txBody>
          <a:bodyPr>
            <a:noAutofit/>
          </a:bodyPr>
          <a:lstStyle/>
          <a:p>
            <a:r>
              <a:rPr lang="en-US" sz="3600" b="1" dirty="0"/>
              <a:t>TURA Ad-Hoc Committee on TURA Improvement </a:t>
            </a:r>
          </a:p>
        </p:txBody>
      </p:sp>
      <p:graphicFrame>
        <p:nvGraphicFramePr>
          <p:cNvPr id="2" name="Content Placeholder 1">
            <a:extLst>
              <a:ext uri="{FF2B5EF4-FFF2-40B4-BE49-F238E27FC236}">
                <a16:creationId xmlns:a16="http://schemas.microsoft.com/office/drawing/2014/main" id="{4F873BD3-8D43-486F-9433-734348A7F55B}"/>
              </a:ext>
            </a:extLst>
          </p:cNvPr>
          <p:cNvGraphicFramePr>
            <a:graphicFrameLocks noGrp="1"/>
          </p:cNvGraphicFramePr>
          <p:nvPr>
            <p:ph idx="1"/>
            <p:extLst>
              <p:ext uri="{D42A27DB-BD31-4B8C-83A1-F6EECF244321}">
                <p14:modId xmlns:p14="http://schemas.microsoft.com/office/powerpoint/2010/main" val="1697850441"/>
              </p:ext>
            </p:extLst>
          </p:nvPr>
        </p:nvGraphicFramePr>
        <p:xfrm>
          <a:off x="812799" y="2438400"/>
          <a:ext cx="11887201"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215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2800" y="152401"/>
            <a:ext cx="9429989" cy="1219199"/>
          </a:xfrm>
          <a:prstGeom prst="rect">
            <a:avLst/>
          </a:prstGeom>
          <a:solidFill>
            <a:srgbClr val="8EC3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12799" y="228600"/>
            <a:ext cx="9429990" cy="1066800"/>
          </a:xfrm>
        </p:spPr>
        <p:txBody>
          <a:bodyPr>
            <a:noAutofit/>
          </a:bodyPr>
          <a:lstStyle/>
          <a:p>
            <a:r>
              <a:rPr lang="en-US" sz="3600" b="1" dirty="0"/>
              <a:t>TURA Ad-Hoc Subcommittee on TURA Improvement </a:t>
            </a:r>
          </a:p>
        </p:txBody>
      </p:sp>
      <p:sp>
        <p:nvSpPr>
          <p:cNvPr id="8" name="Content Placeholder 7"/>
          <p:cNvSpPr>
            <a:spLocks noGrp="1"/>
          </p:cNvSpPr>
          <p:nvPr>
            <p:ph idx="1"/>
          </p:nvPr>
        </p:nvSpPr>
        <p:spPr>
          <a:xfrm>
            <a:off x="1193800" y="1523999"/>
            <a:ext cx="11811000" cy="5943600"/>
          </a:xfrm>
        </p:spPr>
        <p:txBody>
          <a:bodyPr>
            <a:normAutofit/>
          </a:bodyPr>
          <a:lstStyle/>
          <a:p>
            <a:r>
              <a:rPr lang="en-US" sz="4000" dirty="0"/>
              <a:t>Upcoming Virtual Meeting - Orientation</a:t>
            </a:r>
          </a:p>
          <a:p>
            <a:pPr lvl="1"/>
            <a:r>
              <a:rPr lang="en-US" sz="3500" dirty="0"/>
              <a:t>Nov 19, 2020	3-5PM</a:t>
            </a:r>
            <a:r>
              <a:rPr lang="en-US" sz="4000" dirty="0"/>
              <a:t> </a:t>
            </a:r>
          </a:p>
          <a:p>
            <a:pPr>
              <a:spcBef>
                <a:spcPts val="1800"/>
              </a:spcBef>
            </a:pPr>
            <a:r>
              <a:rPr lang="en-US" sz="4000" dirty="0"/>
              <a:t>Subsequent meeting topics</a:t>
            </a:r>
          </a:p>
          <a:p>
            <a:pPr lvl="1"/>
            <a:r>
              <a:rPr lang="en-US" sz="3500" dirty="0"/>
              <a:t>Compliance and Enforcement</a:t>
            </a:r>
          </a:p>
          <a:p>
            <a:pPr lvl="1"/>
            <a:r>
              <a:rPr lang="en-US" sz="3500" dirty="0"/>
              <a:t>Resource Conservation Planning</a:t>
            </a:r>
          </a:p>
          <a:p>
            <a:pPr lvl="1"/>
            <a:r>
              <a:rPr lang="en-US" sz="3500" dirty="0"/>
              <a:t>TUR Planners</a:t>
            </a:r>
          </a:p>
          <a:p>
            <a:pPr lvl="1"/>
            <a:r>
              <a:rPr lang="en-US" sz="3500" dirty="0"/>
              <a:t>Toxic or Hazardous Substance List</a:t>
            </a:r>
          </a:p>
          <a:p>
            <a:pPr lvl="1"/>
            <a:r>
              <a:rPr lang="en-US" sz="3500" dirty="0"/>
              <a:t>Fees</a:t>
            </a:r>
          </a:p>
        </p:txBody>
      </p:sp>
    </p:spTree>
    <p:extLst>
      <p:ext uri="{BB962C8B-B14F-4D97-AF65-F5344CB8AC3E}">
        <p14:creationId xmlns:p14="http://schemas.microsoft.com/office/powerpoint/2010/main" val="243280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4200" y="228601"/>
            <a:ext cx="9429989" cy="990599"/>
          </a:xfrm>
          <a:prstGeom prst="rect">
            <a:avLst/>
          </a:prstGeom>
          <a:solidFill>
            <a:srgbClr val="8EC3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84200" y="304801"/>
            <a:ext cx="9429990" cy="838200"/>
          </a:xfrm>
        </p:spPr>
        <p:txBody>
          <a:bodyPr>
            <a:noAutofit/>
          </a:bodyPr>
          <a:lstStyle/>
          <a:p>
            <a:r>
              <a:rPr lang="en-US" sz="3600" b="1" dirty="0"/>
              <a:t>Science Advisory Board</a:t>
            </a:r>
          </a:p>
        </p:txBody>
      </p:sp>
      <p:sp>
        <p:nvSpPr>
          <p:cNvPr id="8" name="Content Placeholder 7"/>
          <p:cNvSpPr>
            <a:spLocks noGrp="1"/>
          </p:cNvSpPr>
          <p:nvPr>
            <p:ph idx="1"/>
          </p:nvPr>
        </p:nvSpPr>
        <p:spPr>
          <a:xfrm>
            <a:off x="1727200" y="2590800"/>
            <a:ext cx="11277600" cy="4800600"/>
          </a:xfrm>
        </p:spPr>
        <p:txBody>
          <a:bodyPr>
            <a:normAutofit/>
          </a:bodyPr>
          <a:lstStyle/>
          <a:p>
            <a:r>
              <a:rPr lang="en-US" dirty="0"/>
              <a:t>Quaternary ammonium compounds</a:t>
            </a:r>
          </a:p>
          <a:p>
            <a:pPr marL="0" indent="0">
              <a:buNone/>
            </a:pPr>
            <a:endParaRPr lang="en-US" dirty="0"/>
          </a:p>
          <a:p>
            <a:r>
              <a:rPr lang="en-US" dirty="0"/>
              <a:t>Nanomaterials – petition to list carbon nanotubes and carbon </a:t>
            </a:r>
            <a:r>
              <a:rPr lang="en-US" dirty="0" smtClean="0"/>
              <a:t>nanofibers</a:t>
            </a:r>
          </a:p>
        </p:txBody>
      </p:sp>
    </p:spTree>
    <p:extLst>
      <p:ext uri="{BB962C8B-B14F-4D97-AF65-F5344CB8AC3E}">
        <p14:creationId xmlns:p14="http://schemas.microsoft.com/office/powerpoint/2010/main" val="31773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8421" y="101148"/>
            <a:ext cx="8504031" cy="861220"/>
          </a:xfrm>
          <a:prstGeom prst="rect">
            <a:avLst/>
          </a:prstGeom>
          <a:solidFill>
            <a:srgbClr val="8EC3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17632" y="216961"/>
            <a:ext cx="9429990" cy="632622"/>
          </a:xfrm>
        </p:spPr>
        <p:txBody>
          <a:bodyPr>
            <a:noAutofit/>
          </a:bodyPr>
          <a:lstStyle/>
          <a:p>
            <a:r>
              <a:rPr lang="en-US" sz="3600" b="1" dirty="0"/>
              <a:t>TURA Program Resources </a:t>
            </a:r>
          </a:p>
        </p:txBody>
      </p:sp>
      <p:sp>
        <p:nvSpPr>
          <p:cNvPr id="8" name="Content Placeholder 7"/>
          <p:cNvSpPr>
            <a:spLocks noGrp="1"/>
          </p:cNvSpPr>
          <p:nvPr>
            <p:ph idx="1"/>
          </p:nvPr>
        </p:nvSpPr>
        <p:spPr>
          <a:xfrm>
            <a:off x="10124912" y="3419628"/>
            <a:ext cx="3148493" cy="1304714"/>
          </a:xfrm>
        </p:spPr>
        <p:txBody>
          <a:bodyPr>
            <a:normAutofit fontScale="92500" lnSpcReduction="10000"/>
          </a:bodyPr>
          <a:lstStyle/>
          <a:p>
            <a:pPr marL="0" indent="0">
              <a:buNone/>
            </a:pPr>
            <a:r>
              <a:rPr lang="en-US" sz="2900" i="1" dirty="0"/>
              <a:t>See written program update posted with conference materials</a:t>
            </a:r>
          </a:p>
          <a:p>
            <a:endParaRPr lang="en-US" sz="3200" dirty="0"/>
          </a:p>
          <a:p>
            <a:endParaRPr lang="en-US" sz="2900" dirty="0"/>
          </a:p>
        </p:txBody>
      </p:sp>
      <p:pic>
        <p:nvPicPr>
          <p:cNvPr id="16" name="Picture 15"/>
          <p:cNvPicPr>
            <a:picLocks noChangeAspect="1"/>
          </p:cNvPicPr>
          <p:nvPr/>
        </p:nvPicPr>
        <p:blipFill>
          <a:blip r:embed="rId3"/>
          <a:stretch>
            <a:fillRect/>
          </a:stretch>
        </p:blipFill>
        <p:spPr>
          <a:xfrm>
            <a:off x="3444555" y="4989376"/>
            <a:ext cx="2051521" cy="456553"/>
          </a:xfrm>
          <a:prstGeom prst="rect">
            <a:avLst/>
          </a:prstGeom>
        </p:spPr>
      </p:pic>
      <p:pic>
        <p:nvPicPr>
          <p:cNvPr id="17" name="Picture 16"/>
          <p:cNvPicPr>
            <a:picLocks noChangeAspect="1"/>
          </p:cNvPicPr>
          <p:nvPr/>
        </p:nvPicPr>
        <p:blipFill>
          <a:blip r:embed="rId4"/>
          <a:stretch>
            <a:fillRect/>
          </a:stretch>
        </p:blipFill>
        <p:spPr>
          <a:xfrm>
            <a:off x="6913182" y="7116406"/>
            <a:ext cx="2536048" cy="597380"/>
          </a:xfrm>
          <a:prstGeom prst="rect">
            <a:avLst/>
          </a:prstGeom>
        </p:spPr>
      </p:pic>
      <p:pic>
        <p:nvPicPr>
          <p:cNvPr id="18" name="Picture 17"/>
          <p:cNvPicPr>
            <a:picLocks noChangeAspect="1"/>
          </p:cNvPicPr>
          <p:nvPr/>
        </p:nvPicPr>
        <p:blipFill>
          <a:blip r:embed="rId5"/>
          <a:stretch>
            <a:fillRect/>
          </a:stretch>
        </p:blipFill>
        <p:spPr>
          <a:xfrm>
            <a:off x="7456792" y="6400168"/>
            <a:ext cx="1338294" cy="693568"/>
          </a:xfrm>
          <a:prstGeom prst="rect">
            <a:avLst/>
          </a:prstGeom>
        </p:spPr>
      </p:pic>
      <p:pic>
        <p:nvPicPr>
          <p:cNvPr id="4" name="Picture 3"/>
          <p:cNvPicPr>
            <a:picLocks noChangeAspect="1"/>
          </p:cNvPicPr>
          <p:nvPr/>
        </p:nvPicPr>
        <p:blipFill>
          <a:blip r:embed="rId6"/>
          <a:stretch>
            <a:fillRect/>
          </a:stretch>
        </p:blipFill>
        <p:spPr>
          <a:xfrm>
            <a:off x="225093" y="1030149"/>
            <a:ext cx="3305158" cy="2053204"/>
          </a:xfrm>
          <a:prstGeom prst="rect">
            <a:avLst/>
          </a:prstGeom>
          <a:ln w="12700">
            <a:solidFill>
              <a:srgbClr val="92D050"/>
            </a:solidFill>
          </a:ln>
        </p:spPr>
      </p:pic>
      <p:pic>
        <p:nvPicPr>
          <p:cNvPr id="19" name="Picture 18"/>
          <p:cNvPicPr>
            <a:picLocks noChangeAspect="1"/>
          </p:cNvPicPr>
          <p:nvPr/>
        </p:nvPicPr>
        <p:blipFill>
          <a:blip r:embed="rId7"/>
          <a:stretch>
            <a:fillRect/>
          </a:stretch>
        </p:blipFill>
        <p:spPr>
          <a:xfrm>
            <a:off x="3512852" y="1229230"/>
            <a:ext cx="2635168" cy="2025819"/>
          </a:xfrm>
          <a:prstGeom prst="rect">
            <a:avLst/>
          </a:prstGeom>
          <a:ln w="12700">
            <a:solidFill>
              <a:srgbClr val="92D050"/>
            </a:solidFill>
          </a:ln>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704" y="2853298"/>
            <a:ext cx="3265701" cy="1842190"/>
          </a:xfrm>
          <a:prstGeom prst="rect">
            <a:avLst/>
          </a:prstGeom>
          <a:ln w="12700">
            <a:solidFill>
              <a:srgbClr val="92D050"/>
            </a:solidFill>
          </a:ln>
        </p:spPr>
      </p:pic>
      <p:pic>
        <p:nvPicPr>
          <p:cNvPr id="21" name="Picture 20"/>
          <p:cNvPicPr>
            <a:picLocks noChangeAspect="1"/>
          </p:cNvPicPr>
          <p:nvPr/>
        </p:nvPicPr>
        <p:blipFill>
          <a:blip r:embed="rId9"/>
          <a:stretch>
            <a:fillRect/>
          </a:stretch>
        </p:blipFill>
        <p:spPr>
          <a:xfrm>
            <a:off x="9857685" y="4918856"/>
            <a:ext cx="2104485" cy="2700094"/>
          </a:xfrm>
          <a:prstGeom prst="rect">
            <a:avLst/>
          </a:prstGeom>
        </p:spPr>
      </p:pic>
      <p:sp>
        <p:nvSpPr>
          <p:cNvPr id="22" name="Content Placeholder 7"/>
          <p:cNvSpPr txBox="1">
            <a:spLocks/>
          </p:cNvSpPr>
          <p:nvPr/>
        </p:nvSpPr>
        <p:spPr>
          <a:xfrm>
            <a:off x="11920037" y="5939380"/>
            <a:ext cx="1773879" cy="1972003"/>
          </a:xfrm>
          <a:prstGeom prst="rect">
            <a:avLst/>
          </a:prstGeom>
        </p:spPr>
        <p:txBody>
          <a:bodyPr vert="horz" lIns="101858" tIns="50929" rIns="101858" bIns="50929" rtlCol="0">
            <a:normAutofit fontScale="85000" lnSpcReduction="10000"/>
          </a:bodyPr>
          <a:lstStyle>
            <a:lvl1pPr marL="381970" indent="-381970" algn="l" defTabSz="101858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01" indent="-318309" algn="l" defTabSz="101858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233" indent="-254646" algn="l" defTabSz="101858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525"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819"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112"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406"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698"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8992"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2900" i="1" dirty="0"/>
              <a:t>Cleaning and Disinfecting information</a:t>
            </a:r>
          </a:p>
          <a:p>
            <a:endParaRPr lang="en-US" sz="3200" dirty="0"/>
          </a:p>
          <a:p>
            <a:endParaRPr lang="en-US" sz="2900" dirty="0"/>
          </a:p>
        </p:txBody>
      </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0880" y="5833479"/>
            <a:ext cx="3213848" cy="1785471"/>
          </a:xfrm>
          <a:prstGeom prst="rect">
            <a:avLst/>
          </a:prstGeom>
          <a:ln w="12700">
            <a:solidFill>
              <a:schemeClr val="tx2">
                <a:lumMod val="75000"/>
              </a:schemeClr>
            </a:solidFill>
          </a:ln>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94235" y="3419628"/>
            <a:ext cx="2266950" cy="2857500"/>
          </a:xfrm>
          <a:prstGeom prst="rect">
            <a:avLst/>
          </a:prstGeom>
          <a:ln w="12700">
            <a:solidFill>
              <a:schemeClr val="tx2">
                <a:lumMod val="75000"/>
              </a:schemeClr>
            </a:solidFill>
          </a:ln>
        </p:spPr>
      </p:pic>
      <p:pic>
        <p:nvPicPr>
          <p:cNvPr id="27" name="Picture 26"/>
          <p:cNvPicPr>
            <a:picLocks noChangeAspect="1"/>
          </p:cNvPicPr>
          <p:nvPr/>
        </p:nvPicPr>
        <p:blipFill>
          <a:blip r:embed="rId12"/>
          <a:stretch>
            <a:fillRect/>
          </a:stretch>
        </p:blipFill>
        <p:spPr>
          <a:xfrm>
            <a:off x="5784849" y="2769163"/>
            <a:ext cx="2313870" cy="2907653"/>
          </a:xfrm>
          <a:prstGeom prst="rect">
            <a:avLst/>
          </a:prstGeom>
          <a:ln w="12700">
            <a:solidFill>
              <a:schemeClr val="tx2">
                <a:lumMod val="75000"/>
              </a:schemeClr>
            </a:solidFill>
          </a:ln>
        </p:spPr>
      </p:pic>
      <p:sp>
        <p:nvSpPr>
          <p:cNvPr id="29" name="Content Placeholder 7"/>
          <p:cNvSpPr txBox="1">
            <a:spLocks/>
          </p:cNvSpPr>
          <p:nvPr/>
        </p:nvSpPr>
        <p:spPr>
          <a:xfrm>
            <a:off x="6229399" y="1346906"/>
            <a:ext cx="1900699" cy="1497764"/>
          </a:xfrm>
          <a:prstGeom prst="rect">
            <a:avLst/>
          </a:prstGeom>
        </p:spPr>
        <p:txBody>
          <a:bodyPr vert="horz" lIns="101858" tIns="50929" rIns="101858" bIns="50929" rtlCol="0">
            <a:normAutofit fontScale="92500"/>
          </a:bodyPr>
          <a:lstStyle>
            <a:lvl1pPr marL="381970" indent="-381970" algn="l" defTabSz="101858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01" indent="-318309" algn="l" defTabSz="101858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233" indent="-254646" algn="l" defTabSz="101858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525"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819"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112"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406"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698"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8992"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2900" i="1" dirty="0"/>
              <a:t>Videos, demo sites, case studies</a:t>
            </a:r>
          </a:p>
          <a:p>
            <a:endParaRPr lang="en-US" sz="3200" dirty="0"/>
          </a:p>
          <a:p>
            <a:endParaRPr lang="en-US" sz="2900" dirty="0"/>
          </a:p>
        </p:txBody>
      </p:sp>
      <p:pic>
        <p:nvPicPr>
          <p:cNvPr id="30" name="Picture 29"/>
          <p:cNvPicPr>
            <a:picLocks noChangeAspect="1"/>
          </p:cNvPicPr>
          <p:nvPr/>
        </p:nvPicPr>
        <p:blipFill>
          <a:blip r:embed="rId13"/>
          <a:stretch>
            <a:fillRect/>
          </a:stretch>
        </p:blipFill>
        <p:spPr>
          <a:xfrm>
            <a:off x="8332396" y="1435236"/>
            <a:ext cx="3442973" cy="1409434"/>
          </a:xfrm>
          <a:prstGeom prst="rect">
            <a:avLst/>
          </a:prstGeom>
        </p:spPr>
      </p:pic>
      <p:pic>
        <p:nvPicPr>
          <p:cNvPr id="31" name="Picture 30"/>
          <p:cNvPicPr>
            <a:picLocks noChangeAspect="1"/>
          </p:cNvPicPr>
          <p:nvPr/>
        </p:nvPicPr>
        <p:blipFill>
          <a:blip r:embed="rId14"/>
          <a:stretch>
            <a:fillRect/>
          </a:stretch>
        </p:blipFill>
        <p:spPr>
          <a:xfrm>
            <a:off x="83319" y="4520377"/>
            <a:ext cx="3159311" cy="1771776"/>
          </a:xfrm>
          <a:prstGeom prst="rect">
            <a:avLst/>
          </a:prstGeom>
          <a:ln w="12700">
            <a:solidFill>
              <a:srgbClr val="92D050"/>
            </a:solidFill>
          </a:ln>
        </p:spPr>
      </p:pic>
      <p:pic>
        <p:nvPicPr>
          <p:cNvPr id="32" name="Picture 31"/>
          <p:cNvPicPr>
            <a:picLocks noChangeAspect="1"/>
          </p:cNvPicPr>
          <p:nvPr/>
        </p:nvPicPr>
        <p:blipFill>
          <a:blip r:embed="rId15"/>
          <a:stretch>
            <a:fillRect/>
          </a:stretch>
        </p:blipFill>
        <p:spPr>
          <a:xfrm>
            <a:off x="11920037" y="2001098"/>
            <a:ext cx="1581240" cy="1253951"/>
          </a:xfrm>
          <a:prstGeom prst="rect">
            <a:avLst/>
          </a:prstGeom>
        </p:spPr>
      </p:pic>
      <p:pic>
        <p:nvPicPr>
          <p:cNvPr id="33" name="Picture 32"/>
          <p:cNvPicPr>
            <a:picLocks noChangeAspect="1"/>
          </p:cNvPicPr>
          <p:nvPr/>
        </p:nvPicPr>
        <p:blipFill>
          <a:blip r:embed="rId16"/>
          <a:stretch>
            <a:fillRect/>
          </a:stretch>
        </p:blipFill>
        <p:spPr>
          <a:xfrm>
            <a:off x="94681" y="6609120"/>
            <a:ext cx="2986173" cy="805976"/>
          </a:xfrm>
          <a:prstGeom prst="rect">
            <a:avLst/>
          </a:prstGeom>
        </p:spPr>
      </p:pic>
    </p:spTree>
    <p:extLst>
      <p:ext uri="{BB962C8B-B14F-4D97-AF65-F5344CB8AC3E}">
        <p14:creationId xmlns:p14="http://schemas.microsoft.com/office/powerpoint/2010/main" val="3109748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5600" y="228602"/>
            <a:ext cx="9429989" cy="1219199"/>
          </a:xfrm>
          <a:prstGeom prst="rect">
            <a:avLst/>
          </a:prstGeom>
          <a:solidFill>
            <a:srgbClr val="8EC3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87350" y="266701"/>
            <a:ext cx="9455150" cy="1143000"/>
          </a:xfrm>
        </p:spPr>
        <p:txBody>
          <a:bodyPr>
            <a:noAutofit/>
          </a:bodyPr>
          <a:lstStyle/>
          <a:p>
            <a:r>
              <a:rPr lang="en-US" sz="3600" dirty="0"/>
              <a:t/>
            </a:r>
            <a:br>
              <a:rPr lang="en-US" sz="3600" dirty="0"/>
            </a:br>
            <a:r>
              <a:rPr lang="en-US" sz="3600" b="1" dirty="0"/>
              <a:t>TURI Grant Projects – FY 2021</a:t>
            </a:r>
            <a:br>
              <a:rPr lang="en-US" sz="3600" b="1" dirty="0"/>
            </a:br>
            <a:r>
              <a:rPr lang="en-US" sz="3600" b="1" dirty="0"/>
              <a:t>Safer Solvents</a:t>
            </a:r>
            <a:br>
              <a:rPr lang="en-US" sz="3600" b="1" dirty="0"/>
            </a:br>
            <a:endParaRPr lang="en-US" sz="3600" b="1" dirty="0"/>
          </a:p>
        </p:txBody>
      </p:sp>
      <p:graphicFrame>
        <p:nvGraphicFramePr>
          <p:cNvPr id="2" name="Content Placeholder 1">
            <a:extLst>
              <a:ext uri="{FF2B5EF4-FFF2-40B4-BE49-F238E27FC236}">
                <a16:creationId xmlns:a16="http://schemas.microsoft.com/office/drawing/2014/main" id="{8978143C-B7EB-4A81-BB92-32065404A160}"/>
              </a:ext>
            </a:extLst>
          </p:cNvPr>
          <p:cNvGraphicFramePr>
            <a:graphicFrameLocks noGrp="1"/>
          </p:cNvGraphicFramePr>
          <p:nvPr>
            <p:ph idx="1"/>
            <p:extLst>
              <p:ext uri="{D42A27DB-BD31-4B8C-83A1-F6EECF244321}">
                <p14:modId xmlns:p14="http://schemas.microsoft.com/office/powerpoint/2010/main" val="2024623991"/>
              </p:ext>
            </p:extLst>
          </p:nvPr>
        </p:nvGraphicFramePr>
        <p:xfrm>
          <a:off x="584200" y="1904999"/>
          <a:ext cx="12649200" cy="556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0268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4501" y="228602"/>
            <a:ext cx="9429989" cy="1219199"/>
          </a:xfrm>
          <a:prstGeom prst="rect">
            <a:avLst/>
          </a:prstGeom>
          <a:solidFill>
            <a:srgbClr val="8EC3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31800" y="304801"/>
            <a:ext cx="9429990" cy="1143000"/>
          </a:xfrm>
        </p:spPr>
        <p:txBody>
          <a:bodyPr>
            <a:noAutofit/>
          </a:bodyPr>
          <a:lstStyle/>
          <a:p>
            <a:r>
              <a:rPr lang="en-US" sz="3600" dirty="0"/>
              <a:t/>
            </a:r>
            <a:br>
              <a:rPr lang="en-US" sz="3600" dirty="0"/>
            </a:br>
            <a:r>
              <a:rPr lang="en-US" sz="3600" b="1" dirty="0"/>
              <a:t>TURI Grant Projects – FY 2021</a:t>
            </a:r>
            <a:br>
              <a:rPr lang="en-US" sz="3600" b="1" dirty="0"/>
            </a:br>
            <a:r>
              <a:rPr lang="en-US" sz="3600" b="1" dirty="0"/>
              <a:t>Safer cleaning and disinfection</a:t>
            </a:r>
            <a:br>
              <a:rPr lang="en-US" sz="3600" b="1" dirty="0"/>
            </a:br>
            <a:endParaRPr lang="en-US" sz="3600" b="1" dirty="0"/>
          </a:p>
        </p:txBody>
      </p:sp>
      <p:sp>
        <p:nvSpPr>
          <p:cNvPr id="8" name="Content Placeholder 7"/>
          <p:cNvSpPr>
            <a:spLocks noGrp="1"/>
          </p:cNvSpPr>
          <p:nvPr>
            <p:ph idx="1"/>
          </p:nvPr>
        </p:nvSpPr>
        <p:spPr>
          <a:xfrm>
            <a:off x="1193800" y="2286000"/>
            <a:ext cx="12039600" cy="5029199"/>
          </a:xfrm>
        </p:spPr>
        <p:txBody>
          <a:bodyPr>
            <a:normAutofit/>
          </a:bodyPr>
          <a:lstStyle/>
          <a:p>
            <a:pPr>
              <a:spcAft>
                <a:spcPts val="800"/>
              </a:spcAft>
            </a:pPr>
            <a:r>
              <a:rPr lang="en-US" dirty="0"/>
              <a:t>Family Martial Arts Center, Leominster, Fitchburg</a:t>
            </a:r>
          </a:p>
          <a:p>
            <a:pPr>
              <a:spcAft>
                <a:spcPts val="800"/>
              </a:spcAft>
            </a:pPr>
            <a:r>
              <a:rPr lang="en-US" dirty="0"/>
              <a:t>Clean Water Fund, with </a:t>
            </a:r>
            <a:r>
              <a:rPr lang="en-US" dirty="0" err="1"/>
              <a:t>MassCOSH</a:t>
            </a:r>
            <a:r>
              <a:rPr lang="en-US" dirty="0"/>
              <a:t>, Resilient Sisterhood Project, Vida Verde Women’s Co-op, and AFT-Massachusetts</a:t>
            </a:r>
            <a:endParaRPr lang="en-US" sz="1000" dirty="0"/>
          </a:p>
          <a:p>
            <a:pPr>
              <a:spcAft>
                <a:spcPts val="800"/>
              </a:spcAft>
            </a:pPr>
            <a:r>
              <a:rPr lang="en-US" dirty="0"/>
              <a:t>Brazilian Women’s Group</a:t>
            </a:r>
          </a:p>
          <a:p>
            <a:pPr>
              <a:spcAft>
                <a:spcPts val="800"/>
              </a:spcAft>
            </a:pPr>
            <a:r>
              <a:rPr lang="en-US" dirty="0"/>
              <a:t>Informed Green Solutions</a:t>
            </a:r>
          </a:p>
          <a:p>
            <a:r>
              <a:rPr lang="en-US" dirty="0"/>
              <a:t>Silent Spring Institute, with Resilient Sisterhood Project</a:t>
            </a:r>
          </a:p>
          <a:p>
            <a:pPr marL="509292" lvl="1" indent="0">
              <a:spcAft>
                <a:spcPts val="800"/>
              </a:spcAft>
              <a:buNone/>
            </a:pPr>
            <a:r>
              <a:rPr lang="en-US" i="1" dirty="0"/>
              <a:t>+ product choices for women of color</a:t>
            </a:r>
          </a:p>
        </p:txBody>
      </p:sp>
    </p:spTree>
    <p:extLst>
      <p:ext uri="{BB962C8B-B14F-4D97-AF65-F5344CB8AC3E}">
        <p14:creationId xmlns:p14="http://schemas.microsoft.com/office/powerpoint/2010/main" val="3655559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800" y="152403"/>
            <a:ext cx="9429989" cy="1219199"/>
          </a:xfrm>
          <a:prstGeom prst="rect">
            <a:avLst/>
          </a:prstGeom>
          <a:solidFill>
            <a:srgbClr val="8EC3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84200" y="228602"/>
            <a:ext cx="9429990" cy="1143000"/>
          </a:xfrm>
        </p:spPr>
        <p:txBody>
          <a:bodyPr>
            <a:noAutofit/>
          </a:bodyPr>
          <a:lstStyle/>
          <a:p>
            <a:r>
              <a:rPr lang="en-US" sz="3600" dirty="0"/>
              <a:t/>
            </a:r>
            <a:br>
              <a:rPr lang="en-US" sz="3600" dirty="0"/>
            </a:br>
            <a:r>
              <a:rPr lang="en-US" sz="3600" b="1" dirty="0"/>
              <a:t>TURI Grant Projects – FY 2021</a:t>
            </a:r>
            <a:br>
              <a:rPr lang="en-US" sz="3600" b="1" dirty="0"/>
            </a:br>
            <a:r>
              <a:rPr lang="en-US" sz="3600" b="1" dirty="0"/>
              <a:t>Food Systems and Processing</a:t>
            </a:r>
            <a:br>
              <a:rPr lang="en-US" sz="3600" b="1" dirty="0"/>
            </a:br>
            <a:endParaRPr lang="en-US" sz="3600" b="1" dirty="0"/>
          </a:p>
        </p:txBody>
      </p:sp>
      <p:sp>
        <p:nvSpPr>
          <p:cNvPr id="8" name="Content Placeholder 7"/>
          <p:cNvSpPr>
            <a:spLocks noGrp="1"/>
          </p:cNvSpPr>
          <p:nvPr>
            <p:ph idx="1"/>
          </p:nvPr>
        </p:nvSpPr>
        <p:spPr>
          <a:xfrm>
            <a:off x="2032000" y="1828801"/>
            <a:ext cx="10058400" cy="2133599"/>
          </a:xfrm>
        </p:spPr>
        <p:txBody>
          <a:bodyPr>
            <a:normAutofit/>
          </a:bodyPr>
          <a:lstStyle/>
          <a:p>
            <a:r>
              <a:rPr lang="en-US" dirty="0"/>
              <a:t>Wellspring Harvest Corporation, Springfield</a:t>
            </a:r>
          </a:p>
          <a:p>
            <a:pPr lvl="1"/>
            <a:r>
              <a:rPr lang="en-US" dirty="0"/>
              <a:t>Eliminating pesticides with tighter process and humidity control</a:t>
            </a:r>
          </a:p>
          <a:p>
            <a:endParaRPr lang="en-US" dirty="0"/>
          </a:p>
          <a:p>
            <a:pPr lvl="1"/>
            <a:endParaRPr lang="en-US" sz="2200" dirty="0"/>
          </a:p>
        </p:txBody>
      </p:sp>
      <p:sp>
        <p:nvSpPr>
          <p:cNvPr id="5" name="Rectangle 4"/>
          <p:cNvSpPr/>
          <p:nvPr/>
        </p:nvSpPr>
        <p:spPr>
          <a:xfrm>
            <a:off x="431799" y="4686300"/>
            <a:ext cx="9429989" cy="800099"/>
          </a:xfrm>
          <a:prstGeom prst="rect">
            <a:avLst/>
          </a:prstGeom>
          <a:solidFill>
            <a:srgbClr val="8EC3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p:cNvSpPr txBox="1">
            <a:spLocks/>
          </p:cNvSpPr>
          <p:nvPr/>
        </p:nvSpPr>
        <p:spPr>
          <a:xfrm>
            <a:off x="444499" y="4724399"/>
            <a:ext cx="9429990" cy="762000"/>
          </a:xfrm>
          <a:prstGeom prst="rect">
            <a:avLst/>
          </a:prstGeom>
        </p:spPr>
        <p:txBody>
          <a:bodyPr vert="horz" lIns="101858" tIns="50929" rIns="101858" bIns="50929" rtlCol="0" anchor="ctr">
            <a:noAutofit/>
          </a:bodyPr>
          <a:lstStyle>
            <a:lvl1pPr algn="ctr" defTabSz="1018586" rtl="0" eaLnBrk="1" latinLnBrk="0" hangingPunct="1">
              <a:spcBef>
                <a:spcPct val="0"/>
              </a:spcBef>
              <a:buNone/>
              <a:defRPr sz="4900" kern="1200">
                <a:solidFill>
                  <a:schemeClr val="tx1"/>
                </a:solidFill>
                <a:latin typeface="+mj-lt"/>
                <a:ea typeface="+mj-ea"/>
                <a:cs typeface="+mj-cs"/>
              </a:defRPr>
            </a:lvl1pPr>
          </a:lstStyle>
          <a:p>
            <a:r>
              <a:rPr lang="en-US" sz="3600" dirty="0"/>
              <a:t/>
            </a:r>
            <a:br>
              <a:rPr lang="en-US" sz="3600" dirty="0"/>
            </a:br>
            <a:r>
              <a:rPr lang="en-US" sz="3600" b="1" dirty="0"/>
              <a:t>EPA Healthy Communities grant</a:t>
            </a:r>
            <a:br>
              <a:rPr lang="en-US" sz="3600" b="1" dirty="0"/>
            </a:br>
            <a:endParaRPr lang="en-US" sz="3600" b="1" dirty="0"/>
          </a:p>
        </p:txBody>
      </p:sp>
      <p:sp>
        <p:nvSpPr>
          <p:cNvPr id="9" name="Content Placeholder 7"/>
          <p:cNvSpPr txBox="1">
            <a:spLocks/>
          </p:cNvSpPr>
          <p:nvPr/>
        </p:nvSpPr>
        <p:spPr>
          <a:xfrm>
            <a:off x="2032000" y="5753099"/>
            <a:ext cx="10744200" cy="1466847"/>
          </a:xfrm>
          <a:prstGeom prst="rect">
            <a:avLst/>
          </a:prstGeom>
        </p:spPr>
        <p:txBody>
          <a:bodyPr vert="horz" lIns="101858" tIns="50929" rIns="101858" bIns="50929" rtlCol="0">
            <a:normAutofit/>
          </a:bodyPr>
          <a:lstStyle>
            <a:lvl1pPr marL="381970" indent="-381970" algn="l" defTabSz="101858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01" indent="-318309" algn="l" defTabSz="101858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233" indent="-254646" algn="l" defTabSz="101858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525"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819"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112"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406"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698"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8992" indent="-254646" algn="l" defTabSz="10185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dirty="0"/>
              <a:t>TURI obtained an EPA grant for Lean manufacturing for food processors in the Merrimack Valley</a:t>
            </a:r>
          </a:p>
          <a:p>
            <a:endParaRPr lang="en-US" dirty="0"/>
          </a:p>
          <a:p>
            <a:pPr lvl="1"/>
            <a:endParaRPr lang="en-US" sz="2200" dirty="0"/>
          </a:p>
        </p:txBody>
      </p:sp>
    </p:spTree>
    <p:extLst>
      <p:ext uri="{BB962C8B-B14F-4D97-AF65-F5344CB8AC3E}">
        <p14:creationId xmlns:p14="http://schemas.microsoft.com/office/powerpoint/2010/main" val="1094716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5909</TotalTime>
  <Words>1234</Words>
  <Application>Microsoft Office PowerPoint</Application>
  <PresentationFormat>Custom</PresentationFormat>
  <Paragraphs>128</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TURA Program Update</vt:lpstr>
      <vt:lpstr>TURA Administrative Council </vt:lpstr>
      <vt:lpstr>TURA Ad-Hoc Committee on TURA Improvement </vt:lpstr>
      <vt:lpstr>TURA Ad-Hoc Subcommittee on TURA Improvement </vt:lpstr>
      <vt:lpstr>Science Advisory Board</vt:lpstr>
      <vt:lpstr>TURA Program Resources </vt:lpstr>
      <vt:lpstr> TURI Grant Projects – FY 2021 Safer Solvents </vt:lpstr>
      <vt:lpstr> TURI Grant Projects – FY 2021 Safer cleaning and disinfection </vt:lpstr>
      <vt:lpstr> TURI Grant Projects – FY 2021 Food Systems and Processing </vt:lpstr>
      <vt:lpstr>OTA Virtual Site Visits</vt:lpstr>
      <vt:lpstr>Contact us any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Form-S Case Studies May 2016_Bizzozero</dc:title>
  <dc:creator>Maria_Scholl</dc:creator>
  <cp:lastModifiedBy>Byra, Hayley E</cp:lastModifiedBy>
  <cp:revision>179</cp:revision>
  <dcterms:created xsi:type="dcterms:W3CDTF">2018-05-02T15:38:17Z</dcterms:created>
  <dcterms:modified xsi:type="dcterms:W3CDTF">2020-11-18T16:55:22Z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2016-05-11T00:00:00Z</vt:filetime>
  </property>
  <property fmtid="{D5CDD505-2E9C-101B-9397-08002B2CF9AE}" pid="3" name="LastSaved">
    <vt:filetime>2018-05-02T00:00:00Z</vt:filetime>
  </property>
</Properties>
</file>